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72" r:id="rId9"/>
    <p:sldId id="263" r:id="rId10"/>
    <p:sldId id="265" r:id="rId11"/>
    <p:sldId id="273" r:id="rId12"/>
    <p:sldId id="266" r:id="rId13"/>
    <p:sldId id="268" r:id="rId14"/>
    <p:sldId id="264" r:id="rId15"/>
    <p:sldId id="271" r:id="rId16"/>
    <p:sldId id="270"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819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87610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docs.python.org/3.9/index.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274"/>
            <a:ext cx="14630400" cy="8229600"/>
          </a:xfrm>
          <a:prstGeom prst="rect">
            <a:avLst/>
          </a:prstGeom>
          <a:solidFill>
            <a:srgbClr val="0A0A0A">
              <a:alpha val="75000"/>
            </a:srgbClr>
          </a:solidFill>
          <a:ln/>
        </p:spPr>
      </p:sp>
      <p:sp>
        <p:nvSpPr>
          <p:cNvPr id="5" name="Text 1"/>
          <p:cNvSpPr/>
          <p:nvPr/>
        </p:nvSpPr>
        <p:spPr>
          <a:xfrm>
            <a:off x="958835" y="3582235"/>
            <a:ext cx="11109960" cy="1739778"/>
          </a:xfrm>
          <a:prstGeom prst="rect">
            <a:avLst/>
          </a:prstGeom>
          <a:noFill/>
          <a:ln/>
        </p:spPr>
        <p:txBody>
          <a:bodyPr wrap="square" rtlCol="0" anchor="t"/>
          <a:lstStyle/>
          <a:p>
            <a:pPr marL="0" indent="0">
              <a:lnSpc>
                <a:spcPts val="6561"/>
              </a:lnSpc>
              <a:buNone/>
            </a:pPr>
            <a:r>
              <a:rPr lang="en-US" sz="8000" dirty="0">
                <a:solidFill>
                  <a:srgbClr val="FAEBEB"/>
                </a:solidFill>
                <a:latin typeface="Dela Gothic One" pitchFamily="34" charset="0"/>
                <a:ea typeface="Dela Gothic One" pitchFamily="34" charset="-122"/>
                <a:cs typeface="Dela Gothic One" pitchFamily="34" charset="-120"/>
              </a:rPr>
              <a:t>Financial Market Anomaly Detection</a:t>
            </a:r>
            <a:endParaRPr lang="en-US" sz="8000" dirty="0"/>
          </a:p>
        </p:txBody>
      </p:sp>
      <p:sp>
        <p:nvSpPr>
          <p:cNvPr id="6" name="Text 2"/>
          <p:cNvSpPr/>
          <p:nvPr/>
        </p:nvSpPr>
        <p:spPr>
          <a:xfrm>
            <a:off x="1760220" y="6225659"/>
            <a:ext cx="4443889" cy="555427"/>
          </a:xfrm>
          <a:prstGeom prst="rect">
            <a:avLst/>
          </a:prstGeom>
          <a:noFill/>
          <a:ln/>
        </p:spPr>
        <p:txBody>
          <a:bodyPr wrap="none" rtlCol="0" anchor="t"/>
          <a:lstStyle/>
          <a:p>
            <a:pPr marL="0" indent="0">
              <a:lnSpc>
                <a:spcPts val="4374"/>
              </a:lnSpc>
              <a:buNone/>
            </a:pPr>
            <a:endParaRPr lang="en-US" sz="3499" dirty="0"/>
          </a:p>
        </p:txBody>
      </p:sp>
      <p:pic>
        <p:nvPicPr>
          <p:cNvPr id="10" name="Picture 9">
            <a:extLst>
              <a:ext uri="{FF2B5EF4-FFF2-40B4-BE49-F238E27FC236}">
                <a16:creationId xmlns:a16="http://schemas.microsoft.com/office/drawing/2014/main" id="{0E333168-1893-9563-07BB-0F08C478F092}"/>
              </a:ext>
            </a:extLst>
          </p:cNvPr>
          <p:cNvPicPr>
            <a:picLocks noChangeAspect="1"/>
          </p:cNvPicPr>
          <p:nvPr/>
        </p:nvPicPr>
        <p:blipFill>
          <a:blip r:embed="rId4"/>
          <a:stretch>
            <a:fillRect/>
          </a:stretch>
        </p:blipFill>
        <p:spPr>
          <a:xfrm>
            <a:off x="0" y="50201"/>
            <a:ext cx="14630400" cy="2555008"/>
          </a:xfrm>
          <a:prstGeom prst="rect">
            <a:avLst/>
          </a:prstGeom>
        </p:spPr>
      </p:pic>
      <p:pic>
        <p:nvPicPr>
          <p:cNvPr id="11" name="Picture 10">
            <a:extLst>
              <a:ext uri="{FF2B5EF4-FFF2-40B4-BE49-F238E27FC236}">
                <a16:creationId xmlns:a16="http://schemas.microsoft.com/office/drawing/2014/main" id="{52E95F18-F4AA-F65F-15AE-EE0D863A5577}"/>
              </a:ext>
            </a:extLst>
          </p:cNvPr>
          <p:cNvPicPr>
            <a:picLocks noChangeAspect="1"/>
          </p:cNvPicPr>
          <p:nvPr/>
        </p:nvPicPr>
        <p:blipFill>
          <a:blip r:embed="rId5"/>
          <a:stretch>
            <a:fillRect/>
          </a:stretch>
        </p:blipFill>
        <p:spPr>
          <a:xfrm>
            <a:off x="10767317" y="5824419"/>
            <a:ext cx="3863083" cy="2414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58516"/>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a:t>
            </a:r>
            <a:endParaRPr lang="en-US" sz="4374" dirty="0"/>
          </a:p>
        </p:txBody>
      </p:sp>
      <p:sp>
        <p:nvSpPr>
          <p:cNvPr id="6" name="Shape 2"/>
          <p:cNvSpPr/>
          <p:nvPr/>
        </p:nvSpPr>
        <p:spPr>
          <a:xfrm>
            <a:off x="4801910" y="2486144"/>
            <a:ext cx="44410" cy="4284821"/>
          </a:xfrm>
          <a:prstGeom prst="roundRect">
            <a:avLst>
              <a:gd name="adj" fmla="val 225151"/>
            </a:avLst>
          </a:prstGeom>
          <a:solidFill>
            <a:srgbClr val="8D2424"/>
          </a:solidFill>
          <a:ln/>
        </p:spPr>
      </p:sp>
      <p:sp>
        <p:nvSpPr>
          <p:cNvPr id="7" name="Shape 3"/>
          <p:cNvSpPr/>
          <p:nvPr/>
        </p:nvSpPr>
        <p:spPr>
          <a:xfrm>
            <a:off x="5074027" y="2887444"/>
            <a:ext cx="777597" cy="44410"/>
          </a:xfrm>
          <a:prstGeom prst="roundRect">
            <a:avLst>
              <a:gd name="adj" fmla="val 225151"/>
            </a:avLst>
          </a:prstGeom>
          <a:solidFill>
            <a:srgbClr val="8D2424"/>
          </a:solidFill>
          <a:ln/>
        </p:spPr>
      </p:sp>
      <p:sp>
        <p:nvSpPr>
          <p:cNvPr id="8" name="Shape 4"/>
          <p:cNvSpPr/>
          <p:nvPr/>
        </p:nvSpPr>
        <p:spPr>
          <a:xfrm>
            <a:off x="4574084" y="2659737"/>
            <a:ext cx="499943" cy="499943"/>
          </a:xfrm>
          <a:prstGeom prst="roundRect">
            <a:avLst>
              <a:gd name="adj" fmla="val 20000"/>
            </a:avLst>
          </a:prstGeom>
          <a:solidFill>
            <a:srgbClr val="740B0B"/>
          </a:solidFill>
          <a:ln w="7620">
            <a:solidFill>
              <a:srgbClr val="8D2424"/>
            </a:solidFill>
            <a:prstDash val="solid"/>
          </a:ln>
        </p:spPr>
      </p:sp>
      <p:sp>
        <p:nvSpPr>
          <p:cNvPr id="9" name="Text 5"/>
          <p:cNvSpPr/>
          <p:nvPr/>
        </p:nvSpPr>
        <p:spPr>
          <a:xfrm>
            <a:off x="4726007" y="2701409"/>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10" name="Text 6"/>
          <p:cNvSpPr/>
          <p:nvPr/>
        </p:nvSpPr>
        <p:spPr>
          <a:xfrm>
            <a:off x="6046113" y="2708315"/>
            <a:ext cx="2777490"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Quality</a:t>
            </a:r>
            <a:endParaRPr lang="en-US" sz="2187" dirty="0"/>
          </a:p>
        </p:txBody>
      </p:sp>
      <p:sp>
        <p:nvSpPr>
          <p:cNvPr id="11" name="Text 7"/>
          <p:cNvSpPr/>
          <p:nvPr/>
        </p:nvSpPr>
        <p:spPr>
          <a:xfrm>
            <a:off x="6046113" y="3188732"/>
            <a:ext cx="7751088" cy="355402"/>
          </a:xfrm>
          <a:prstGeom prst="rect">
            <a:avLst/>
          </a:prstGeom>
          <a:noFill/>
          <a:ln/>
        </p:spPr>
        <p:txBody>
          <a:bodyPr wrap="non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Ensuring accurate and consistent data for anomaly detection.</a:t>
            </a:r>
            <a:endParaRPr lang="en-US" sz="1750" dirty="0"/>
          </a:p>
        </p:txBody>
      </p:sp>
      <p:sp>
        <p:nvSpPr>
          <p:cNvPr id="12" name="Shape 8"/>
          <p:cNvSpPr/>
          <p:nvPr/>
        </p:nvSpPr>
        <p:spPr>
          <a:xfrm>
            <a:off x="5074027" y="4389775"/>
            <a:ext cx="777597" cy="44410"/>
          </a:xfrm>
          <a:prstGeom prst="roundRect">
            <a:avLst>
              <a:gd name="adj" fmla="val 225151"/>
            </a:avLst>
          </a:prstGeom>
          <a:solidFill>
            <a:srgbClr val="8D2424"/>
          </a:solidFill>
          <a:ln/>
        </p:spPr>
      </p:sp>
      <p:sp>
        <p:nvSpPr>
          <p:cNvPr id="13" name="Shape 9"/>
          <p:cNvSpPr/>
          <p:nvPr/>
        </p:nvSpPr>
        <p:spPr>
          <a:xfrm>
            <a:off x="4574084" y="4162068"/>
            <a:ext cx="499943" cy="499943"/>
          </a:xfrm>
          <a:prstGeom prst="roundRect">
            <a:avLst>
              <a:gd name="adj" fmla="val 20000"/>
            </a:avLst>
          </a:prstGeom>
          <a:solidFill>
            <a:srgbClr val="740B0B"/>
          </a:solidFill>
          <a:ln w="7620">
            <a:solidFill>
              <a:srgbClr val="8D2424"/>
            </a:solidFill>
            <a:prstDash val="solid"/>
          </a:ln>
        </p:spPr>
      </p:sp>
      <p:sp>
        <p:nvSpPr>
          <p:cNvPr id="14" name="Text 10"/>
          <p:cNvSpPr/>
          <p:nvPr/>
        </p:nvSpPr>
        <p:spPr>
          <a:xfrm>
            <a:off x="4684812" y="420374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5" name="Text 11"/>
          <p:cNvSpPr/>
          <p:nvPr/>
        </p:nvSpPr>
        <p:spPr>
          <a:xfrm>
            <a:off x="6046113" y="4210645"/>
            <a:ext cx="3287197"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Algorithm Selection</a:t>
            </a:r>
            <a:endParaRPr lang="en-US" sz="2187" dirty="0"/>
          </a:p>
        </p:txBody>
      </p:sp>
      <p:sp>
        <p:nvSpPr>
          <p:cNvPr id="16" name="Text 12"/>
          <p:cNvSpPr/>
          <p:nvPr/>
        </p:nvSpPr>
        <p:spPr>
          <a:xfrm>
            <a:off x="6046113" y="4691063"/>
            <a:ext cx="7751088" cy="355402"/>
          </a:xfrm>
          <a:prstGeom prst="rect">
            <a:avLst/>
          </a:prstGeom>
          <a:noFill/>
          <a:ln/>
        </p:spPr>
        <p:txBody>
          <a:bodyPr wrap="non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Choosing the most suitable algorithm for detecting anomalies.</a:t>
            </a:r>
            <a:endParaRPr lang="en-US" sz="1750" dirty="0"/>
          </a:p>
        </p:txBody>
      </p:sp>
      <p:sp>
        <p:nvSpPr>
          <p:cNvPr id="17" name="Shape 13"/>
          <p:cNvSpPr/>
          <p:nvPr/>
        </p:nvSpPr>
        <p:spPr>
          <a:xfrm>
            <a:off x="5074027" y="5892105"/>
            <a:ext cx="777597" cy="44410"/>
          </a:xfrm>
          <a:prstGeom prst="roundRect">
            <a:avLst>
              <a:gd name="adj" fmla="val 225151"/>
            </a:avLst>
          </a:prstGeom>
          <a:solidFill>
            <a:srgbClr val="8D2424"/>
          </a:solidFill>
          <a:ln/>
        </p:spPr>
      </p:sp>
      <p:sp>
        <p:nvSpPr>
          <p:cNvPr id="18" name="Shape 14"/>
          <p:cNvSpPr/>
          <p:nvPr/>
        </p:nvSpPr>
        <p:spPr>
          <a:xfrm>
            <a:off x="4574084" y="5664398"/>
            <a:ext cx="499943" cy="499943"/>
          </a:xfrm>
          <a:prstGeom prst="roundRect">
            <a:avLst>
              <a:gd name="adj" fmla="val 20000"/>
            </a:avLst>
          </a:prstGeom>
          <a:solidFill>
            <a:srgbClr val="740B0B"/>
          </a:solidFill>
          <a:ln w="7620">
            <a:solidFill>
              <a:srgbClr val="8D2424"/>
            </a:solidFill>
            <a:prstDash val="solid"/>
          </a:ln>
        </p:spPr>
      </p:sp>
      <p:sp>
        <p:nvSpPr>
          <p:cNvPr id="19" name="Text 15"/>
          <p:cNvSpPr/>
          <p:nvPr/>
        </p:nvSpPr>
        <p:spPr>
          <a:xfrm>
            <a:off x="4677192" y="5706070"/>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20" name="Text 16"/>
          <p:cNvSpPr/>
          <p:nvPr/>
        </p:nvSpPr>
        <p:spPr>
          <a:xfrm>
            <a:off x="6046113" y="5712976"/>
            <a:ext cx="338101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Interpreting Results</a:t>
            </a:r>
            <a:endParaRPr lang="en-US" sz="2187" dirty="0"/>
          </a:p>
        </p:txBody>
      </p:sp>
      <p:sp>
        <p:nvSpPr>
          <p:cNvPr id="21" name="Text 17"/>
          <p:cNvSpPr/>
          <p:nvPr/>
        </p:nvSpPr>
        <p:spPr>
          <a:xfrm>
            <a:off x="6046113" y="6193393"/>
            <a:ext cx="7751088" cy="355402"/>
          </a:xfrm>
          <a:prstGeom prst="rect">
            <a:avLst/>
          </a:prstGeom>
          <a:noFill/>
          <a:ln/>
        </p:spPr>
        <p:txBody>
          <a:bodyPr wrap="non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Understanding and interpreting the identified anomalies effectively.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0A0A0A">
              <a:alpha val="75000"/>
            </a:srgbClr>
          </a:solidFill>
          <a:ln/>
        </p:spPr>
      </p:sp>
      <p:sp>
        <p:nvSpPr>
          <p:cNvPr id="5" name="Text 1"/>
          <p:cNvSpPr/>
          <p:nvPr/>
        </p:nvSpPr>
        <p:spPr>
          <a:xfrm>
            <a:off x="1608659" y="239490"/>
            <a:ext cx="5110639" cy="448878"/>
          </a:xfrm>
          <a:prstGeom prst="rect">
            <a:avLst/>
          </a:prstGeom>
          <a:noFill/>
          <a:ln/>
        </p:spPr>
        <p:txBody>
          <a:bodyPr wrap="none" rtlCol="0" anchor="t"/>
          <a:lstStyle/>
          <a:p>
            <a:pPr marL="0" indent="0" algn="l">
              <a:lnSpc>
                <a:spcPts val="2734"/>
              </a:lnSpc>
              <a:buNone/>
            </a:pPr>
            <a:r>
              <a:rPr lang="en-US" sz="3600" b="1" i="0" dirty="0">
                <a:solidFill>
                  <a:schemeClr val="bg1"/>
                </a:solidFill>
                <a:effectLst/>
                <a:latin typeface="Söhne"/>
              </a:rPr>
              <a:t>Methodology Overview</a:t>
            </a:r>
            <a:r>
              <a:rPr lang="en-US" sz="3600" b="1" dirty="0">
                <a:solidFill>
                  <a:schemeClr val="bg1"/>
                </a:solidFill>
                <a:latin typeface="Söhne"/>
              </a:rPr>
              <a:t> :</a:t>
            </a:r>
            <a:endParaRPr lang="en-US" sz="3600" dirty="0">
              <a:solidFill>
                <a:schemeClr val="bg1"/>
              </a:solidFill>
            </a:endParaRPr>
          </a:p>
        </p:txBody>
      </p:sp>
      <p:sp>
        <p:nvSpPr>
          <p:cNvPr id="9" name="Text 4"/>
          <p:cNvSpPr/>
          <p:nvPr/>
        </p:nvSpPr>
        <p:spPr>
          <a:xfrm>
            <a:off x="5574625" y="3799761"/>
            <a:ext cx="3481149" cy="1777008"/>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389031" y="3799761"/>
            <a:ext cx="3481149" cy="1777008"/>
          </a:xfrm>
          <a:prstGeom prst="rect">
            <a:avLst/>
          </a:prstGeom>
          <a:noFill/>
          <a:ln/>
        </p:spPr>
        <p:txBody>
          <a:bodyPr wrap="square" rtlCol="0" anchor="t"/>
          <a:lstStyle/>
          <a:p>
            <a:pPr marL="0" indent="0" algn="l">
              <a:lnSpc>
                <a:spcPts val="2799"/>
              </a:lnSpc>
              <a:buNone/>
            </a:pPr>
            <a:endParaRPr lang="en-US" sz="1750" dirty="0"/>
          </a:p>
        </p:txBody>
      </p:sp>
      <p:pic>
        <p:nvPicPr>
          <p:cNvPr id="14" name="Picture 13">
            <a:extLst>
              <a:ext uri="{FF2B5EF4-FFF2-40B4-BE49-F238E27FC236}">
                <a16:creationId xmlns:a16="http://schemas.microsoft.com/office/drawing/2014/main" id="{7F7F3C0A-B939-DDEB-CF77-41874F04DC9B}"/>
              </a:ext>
            </a:extLst>
          </p:cNvPr>
          <p:cNvPicPr>
            <a:picLocks noChangeAspect="1"/>
          </p:cNvPicPr>
          <p:nvPr/>
        </p:nvPicPr>
        <p:blipFill>
          <a:blip r:embed="rId4"/>
          <a:stretch>
            <a:fillRect/>
          </a:stretch>
        </p:blipFill>
        <p:spPr>
          <a:xfrm>
            <a:off x="921324" y="1071697"/>
            <a:ext cx="11948856" cy="6515406"/>
          </a:xfrm>
          <a:prstGeom prst="rect">
            <a:avLst/>
          </a:prstGeom>
        </p:spPr>
      </p:pic>
    </p:spTree>
    <p:extLst>
      <p:ext uri="{BB962C8B-B14F-4D97-AF65-F5344CB8AC3E}">
        <p14:creationId xmlns:p14="http://schemas.microsoft.com/office/powerpoint/2010/main" val="348438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1760220" y="2652832"/>
            <a:ext cx="444341" cy="444341"/>
          </a:xfrm>
          <a:prstGeom prst="rect">
            <a:avLst/>
          </a:prstGeom>
        </p:spPr>
      </p:pic>
      <p:sp>
        <p:nvSpPr>
          <p:cNvPr id="5" name="Text 1"/>
          <p:cNvSpPr/>
          <p:nvPr/>
        </p:nvSpPr>
        <p:spPr>
          <a:xfrm>
            <a:off x="1760220" y="3319343"/>
            <a:ext cx="2777490" cy="347186"/>
          </a:xfrm>
          <a:prstGeom prst="rect">
            <a:avLst/>
          </a:prstGeom>
          <a:noFill/>
          <a:ln/>
        </p:spPr>
        <p:txBody>
          <a:bodyPr wrap="none" rtlCol="0" anchor="t"/>
          <a:lstStyle/>
          <a:p>
            <a:pPr marL="0" indent="0" algn="l">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Results</a:t>
            </a:r>
            <a:endParaRPr lang="en-US" sz="2187" dirty="0"/>
          </a:p>
        </p:txBody>
      </p:sp>
      <p:sp>
        <p:nvSpPr>
          <p:cNvPr id="6" name="Text 2"/>
          <p:cNvSpPr/>
          <p:nvPr/>
        </p:nvSpPr>
        <p:spPr>
          <a:xfrm>
            <a:off x="1760220" y="3799761"/>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 outcome of the anomaly detection process is crucial to analyze and interpret the anomalies detected in the financial market data.</a:t>
            </a:r>
            <a:endParaRPr lang="en-US" sz="1750" dirty="0"/>
          </a:p>
        </p:txBody>
      </p:sp>
      <p:pic>
        <p:nvPicPr>
          <p:cNvPr id="7" name="Image 2" descr="preencoded.png"/>
          <p:cNvPicPr>
            <a:picLocks noChangeAspect="1"/>
          </p:cNvPicPr>
          <p:nvPr/>
        </p:nvPicPr>
        <p:blipFill>
          <a:blip r:embed="rId5"/>
          <a:stretch>
            <a:fillRect/>
          </a:stretch>
        </p:blipFill>
        <p:spPr>
          <a:xfrm>
            <a:off x="5574625" y="2652832"/>
            <a:ext cx="444341" cy="444341"/>
          </a:xfrm>
          <a:prstGeom prst="rect">
            <a:avLst/>
          </a:prstGeom>
        </p:spPr>
      </p:pic>
      <p:sp>
        <p:nvSpPr>
          <p:cNvPr id="8" name="Text 3"/>
          <p:cNvSpPr/>
          <p:nvPr/>
        </p:nvSpPr>
        <p:spPr>
          <a:xfrm>
            <a:off x="5574625" y="3319343"/>
            <a:ext cx="2777490" cy="347186"/>
          </a:xfrm>
          <a:prstGeom prst="rect">
            <a:avLst/>
          </a:prstGeom>
          <a:noFill/>
          <a:ln/>
        </p:spPr>
        <p:txBody>
          <a:bodyPr wrap="none" rtlCol="0" anchor="t"/>
          <a:lstStyle/>
          <a:p>
            <a:pPr marL="0" indent="0" algn="l">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Insights</a:t>
            </a:r>
            <a:endParaRPr lang="en-US" sz="2187" dirty="0"/>
          </a:p>
        </p:txBody>
      </p:sp>
      <p:sp>
        <p:nvSpPr>
          <p:cNvPr id="9" name="Text 4"/>
          <p:cNvSpPr/>
          <p:nvPr/>
        </p:nvSpPr>
        <p:spPr>
          <a:xfrm>
            <a:off x="5574625" y="3799761"/>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Extracted anomalies can provide valuable insights into the behavior and patterns within the financial market, aiding in decision-making.</a:t>
            </a:r>
            <a:endParaRPr lang="en-US" sz="1750" dirty="0"/>
          </a:p>
        </p:txBody>
      </p:sp>
      <p:pic>
        <p:nvPicPr>
          <p:cNvPr id="10" name="Image 3" descr="preencoded.png"/>
          <p:cNvPicPr>
            <a:picLocks noChangeAspect="1"/>
          </p:cNvPicPr>
          <p:nvPr/>
        </p:nvPicPr>
        <p:blipFill>
          <a:blip r:embed="rId6"/>
          <a:stretch>
            <a:fillRect/>
          </a:stretch>
        </p:blipFill>
        <p:spPr>
          <a:xfrm>
            <a:off x="9389031" y="2652832"/>
            <a:ext cx="444341" cy="444341"/>
          </a:xfrm>
          <a:prstGeom prst="rect">
            <a:avLst/>
          </a:prstGeom>
        </p:spPr>
      </p:pic>
      <p:sp>
        <p:nvSpPr>
          <p:cNvPr id="11" name="Text 5"/>
          <p:cNvSpPr/>
          <p:nvPr/>
        </p:nvSpPr>
        <p:spPr>
          <a:xfrm>
            <a:off x="9389031" y="3319343"/>
            <a:ext cx="2777490" cy="347186"/>
          </a:xfrm>
          <a:prstGeom prst="rect">
            <a:avLst/>
          </a:prstGeom>
          <a:noFill/>
          <a:ln/>
        </p:spPr>
        <p:txBody>
          <a:bodyPr wrap="none" rtlCol="0" anchor="t"/>
          <a:lstStyle/>
          <a:p>
            <a:pPr marL="0" indent="0" algn="l">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Visualization</a:t>
            </a:r>
            <a:endParaRPr lang="en-US" sz="2187" dirty="0"/>
          </a:p>
        </p:txBody>
      </p:sp>
      <p:sp>
        <p:nvSpPr>
          <p:cNvPr id="12" name="Text 6"/>
          <p:cNvSpPr/>
          <p:nvPr/>
        </p:nvSpPr>
        <p:spPr>
          <a:xfrm>
            <a:off x="9389031" y="3799761"/>
            <a:ext cx="3481149" cy="1777008"/>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Visual representations of the anomalies discovered can aid in understanding the impact and significance of the detected anomalies.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274"/>
            <a:ext cx="14630400" cy="8229600"/>
          </a:xfrm>
          <a:prstGeom prst="rect">
            <a:avLst/>
          </a:prstGeom>
          <a:solidFill>
            <a:srgbClr val="0A0A0A">
              <a:alpha val="75000"/>
            </a:srgbClr>
          </a:solidFill>
          <a:ln/>
        </p:spPr>
      </p:sp>
      <p:sp>
        <p:nvSpPr>
          <p:cNvPr id="4" name="Text 1"/>
          <p:cNvSpPr/>
          <p:nvPr/>
        </p:nvSpPr>
        <p:spPr>
          <a:xfrm>
            <a:off x="1760220" y="1643063"/>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392460"/>
            <a:ext cx="3332917" cy="416481"/>
          </a:xfrm>
          <a:prstGeom prst="rect">
            <a:avLst/>
          </a:prstGeom>
          <a:noFill/>
          <a:ln/>
        </p:spPr>
        <p:txBody>
          <a:bodyPr wrap="none" rtlCol="0" anchor="t"/>
          <a:lstStyle/>
          <a:p>
            <a:pPr marL="0" indent="0">
              <a:lnSpc>
                <a:spcPts val="3281"/>
              </a:lnSpc>
              <a:buNone/>
            </a:pPr>
            <a:endParaRPr lang="en-US" sz="2624" dirty="0"/>
          </a:p>
        </p:txBody>
      </p:sp>
      <p:sp>
        <p:nvSpPr>
          <p:cNvPr id="7" name="Text 3"/>
          <p:cNvSpPr/>
          <p:nvPr/>
        </p:nvSpPr>
        <p:spPr>
          <a:xfrm>
            <a:off x="1760220" y="6031111"/>
            <a:ext cx="5283994" cy="355402"/>
          </a:xfrm>
          <a:prstGeom prst="rect">
            <a:avLst/>
          </a:prstGeom>
          <a:noFill/>
          <a:ln/>
        </p:spPr>
        <p:txBody>
          <a:bodyPr wrap="none" rtlCol="0" anchor="t"/>
          <a:lstStyle/>
          <a:p>
            <a:pPr marL="0" indent="0">
              <a:lnSpc>
                <a:spcPts val="2799"/>
              </a:lnSpc>
              <a:buNone/>
            </a:pPr>
            <a:endParaRPr lang="en-US" sz="1750" dirty="0"/>
          </a:p>
        </p:txBody>
      </p:sp>
      <p:sp>
        <p:nvSpPr>
          <p:cNvPr id="9" name="Text 4"/>
          <p:cNvSpPr/>
          <p:nvPr/>
        </p:nvSpPr>
        <p:spPr>
          <a:xfrm>
            <a:off x="7593806" y="5392460"/>
            <a:ext cx="3332917" cy="416481"/>
          </a:xfrm>
          <a:prstGeom prst="rect">
            <a:avLst/>
          </a:prstGeom>
          <a:noFill/>
          <a:ln/>
        </p:spPr>
        <p:txBody>
          <a:bodyPr wrap="none" rtlCol="0" anchor="t"/>
          <a:lstStyle/>
          <a:p>
            <a:pPr marL="0" indent="0">
              <a:lnSpc>
                <a:spcPts val="3281"/>
              </a:lnSpc>
              <a:buNone/>
            </a:pPr>
            <a:endParaRPr lang="en-US" sz="2624" dirty="0"/>
          </a:p>
        </p:txBody>
      </p:sp>
      <p:sp>
        <p:nvSpPr>
          <p:cNvPr id="10" name="Text 5"/>
          <p:cNvSpPr/>
          <p:nvPr/>
        </p:nvSpPr>
        <p:spPr>
          <a:xfrm>
            <a:off x="7593806" y="6031111"/>
            <a:ext cx="5283994" cy="355402"/>
          </a:xfrm>
          <a:prstGeom prst="rect">
            <a:avLst/>
          </a:prstGeom>
          <a:noFill/>
          <a:ln/>
        </p:spPr>
        <p:txBody>
          <a:bodyPr wrap="none" rtlCol="0" anchor="t"/>
          <a:lstStyle/>
          <a:p>
            <a:pPr marL="0" indent="0">
              <a:lnSpc>
                <a:spcPts val="2799"/>
              </a:lnSpc>
              <a:buNone/>
            </a:pPr>
            <a:endParaRPr lang="en-US" sz="1750" dirty="0"/>
          </a:p>
        </p:txBody>
      </p:sp>
      <p:sp>
        <p:nvSpPr>
          <p:cNvPr id="11" name="TextBox 10">
            <a:extLst>
              <a:ext uri="{FF2B5EF4-FFF2-40B4-BE49-F238E27FC236}">
                <a16:creationId xmlns:a16="http://schemas.microsoft.com/office/drawing/2014/main" id="{DFB2CBE6-8754-844D-3BF4-58687BFBB382}"/>
              </a:ext>
            </a:extLst>
          </p:cNvPr>
          <p:cNvSpPr txBox="1"/>
          <p:nvPr/>
        </p:nvSpPr>
        <p:spPr>
          <a:xfrm>
            <a:off x="2997050" y="41096"/>
            <a:ext cx="4192173" cy="707886"/>
          </a:xfrm>
          <a:prstGeom prst="rect">
            <a:avLst/>
          </a:prstGeom>
          <a:noFill/>
        </p:spPr>
        <p:txBody>
          <a:bodyPr wrap="none" rtlCol="0">
            <a:spAutoFit/>
          </a:bodyPr>
          <a:lstStyle/>
          <a:p>
            <a:r>
              <a:rPr lang="en-US" sz="4000" dirty="0">
                <a:solidFill>
                  <a:schemeClr val="bg1"/>
                </a:solidFill>
                <a:latin typeface="DM Sans" pitchFamily="2" charset="0"/>
              </a:rPr>
              <a:t>OUTPUT SAMPLE</a:t>
            </a:r>
          </a:p>
        </p:txBody>
      </p:sp>
      <p:pic>
        <p:nvPicPr>
          <p:cNvPr id="5" name="Picture 4">
            <a:extLst>
              <a:ext uri="{FF2B5EF4-FFF2-40B4-BE49-F238E27FC236}">
                <a16:creationId xmlns:a16="http://schemas.microsoft.com/office/drawing/2014/main" id="{49F8C59F-C5A2-85B3-E060-8CC8C6DAEAF0}"/>
              </a:ext>
            </a:extLst>
          </p:cNvPr>
          <p:cNvPicPr>
            <a:picLocks noChangeAspect="1"/>
          </p:cNvPicPr>
          <p:nvPr/>
        </p:nvPicPr>
        <p:blipFill>
          <a:blip r:embed="rId4"/>
          <a:stretch>
            <a:fillRect/>
          </a:stretch>
        </p:blipFill>
        <p:spPr>
          <a:xfrm>
            <a:off x="95946" y="626888"/>
            <a:ext cx="4606586" cy="3071057"/>
          </a:xfrm>
          <a:prstGeom prst="rect">
            <a:avLst/>
          </a:prstGeom>
        </p:spPr>
      </p:pic>
      <p:sp>
        <p:nvSpPr>
          <p:cNvPr id="8" name="TextBox 7">
            <a:extLst>
              <a:ext uri="{FF2B5EF4-FFF2-40B4-BE49-F238E27FC236}">
                <a16:creationId xmlns:a16="http://schemas.microsoft.com/office/drawing/2014/main" id="{E42FF81C-F291-CF77-126E-FBBBF66AB980}"/>
              </a:ext>
            </a:extLst>
          </p:cNvPr>
          <p:cNvSpPr txBox="1"/>
          <p:nvPr/>
        </p:nvSpPr>
        <p:spPr>
          <a:xfrm>
            <a:off x="699865" y="3634092"/>
            <a:ext cx="2120709" cy="369332"/>
          </a:xfrm>
          <a:prstGeom prst="rect">
            <a:avLst/>
          </a:prstGeom>
          <a:noFill/>
        </p:spPr>
        <p:txBody>
          <a:bodyPr wrap="none" rtlCol="0">
            <a:spAutoFit/>
          </a:bodyPr>
          <a:lstStyle/>
          <a:p>
            <a:r>
              <a:rPr lang="en-US" dirty="0">
                <a:solidFill>
                  <a:schemeClr val="bg1"/>
                </a:solidFill>
              </a:rPr>
              <a:t>Time series test data</a:t>
            </a:r>
          </a:p>
        </p:txBody>
      </p:sp>
      <p:pic>
        <p:nvPicPr>
          <p:cNvPr id="13" name="Picture 12">
            <a:extLst>
              <a:ext uri="{FF2B5EF4-FFF2-40B4-BE49-F238E27FC236}">
                <a16:creationId xmlns:a16="http://schemas.microsoft.com/office/drawing/2014/main" id="{9A6D195C-2048-509E-F421-AE2744567DCC}"/>
              </a:ext>
            </a:extLst>
          </p:cNvPr>
          <p:cNvPicPr>
            <a:picLocks noChangeAspect="1"/>
          </p:cNvPicPr>
          <p:nvPr/>
        </p:nvPicPr>
        <p:blipFill>
          <a:blip r:embed="rId5"/>
          <a:stretch>
            <a:fillRect/>
          </a:stretch>
        </p:blipFill>
        <p:spPr>
          <a:xfrm>
            <a:off x="4702532" y="622417"/>
            <a:ext cx="4606587" cy="3064642"/>
          </a:xfrm>
          <a:prstGeom prst="rect">
            <a:avLst/>
          </a:prstGeom>
        </p:spPr>
      </p:pic>
      <p:sp>
        <p:nvSpPr>
          <p:cNvPr id="14" name="TextBox 13">
            <a:extLst>
              <a:ext uri="{FF2B5EF4-FFF2-40B4-BE49-F238E27FC236}">
                <a16:creationId xmlns:a16="http://schemas.microsoft.com/office/drawing/2014/main" id="{B75ACF7D-84D3-CE8B-DC2A-9D0BC075ACEF}"/>
              </a:ext>
            </a:extLst>
          </p:cNvPr>
          <p:cNvSpPr txBox="1"/>
          <p:nvPr/>
        </p:nvSpPr>
        <p:spPr>
          <a:xfrm>
            <a:off x="5949572" y="3646591"/>
            <a:ext cx="1695272" cy="369332"/>
          </a:xfrm>
          <a:prstGeom prst="rect">
            <a:avLst/>
          </a:prstGeom>
          <a:noFill/>
        </p:spPr>
        <p:txBody>
          <a:bodyPr wrap="none" rtlCol="0">
            <a:spAutoFit/>
          </a:bodyPr>
          <a:lstStyle/>
          <a:p>
            <a:r>
              <a:rPr lang="en-US" dirty="0">
                <a:solidFill>
                  <a:schemeClr val="bg1"/>
                </a:solidFill>
              </a:rPr>
              <a:t>Cut off test data</a:t>
            </a:r>
          </a:p>
        </p:txBody>
      </p:sp>
      <p:pic>
        <p:nvPicPr>
          <p:cNvPr id="16" name="Picture 15">
            <a:extLst>
              <a:ext uri="{FF2B5EF4-FFF2-40B4-BE49-F238E27FC236}">
                <a16:creationId xmlns:a16="http://schemas.microsoft.com/office/drawing/2014/main" id="{6308BD97-E93E-3ACD-805E-76D3DD0E3DF0}"/>
              </a:ext>
            </a:extLst>
          </p:cNvPr>
          <p:cNvPicPr>
            <a:picLocks noChangeAspect="1"/>
          </p:cNvPicPr>
          <p:nvPr/>
        </p:nvPicPr>
        <p:blipFill>
          <a:blip r:embed="rId6"/>
          <a:stretch>
            <a:fillRect/>
          </a:stretch>
        </p:blipFill>
        <p:spPr>
          <a:xfrm>
            <a:off x="9309118" y="629667"/>
            <a:ext cx="5113797" cy="3068278"/>
          </a:xfrm>
          <a:prstGeom prst="rect">
            <a:avLst/>
          </a:prstGeom>
        </p:spPr>
      </p:pic>
      <p:sp>
        <p:nvSpPr>
          <p:cNvPr id="17" name="TextBox 16">
            <a:extLst>
              <a:ext uri="{FF2B5EF4-FFF2-40B4-BE49-F238E27FC236}">
                <a16:creationId xmlns:a16="http://schemas.microsoft.com/office/drawing/2014/main" id="{D36276DE-BEEE-1A36-C1AA-49343B8EC288}"/>
              </a:ext>
            </a:extLst>
          </p:cNvPr>
          <p:cNvSpPr txBox="1"/>
          <p:nvPr/>
        </p:nvSpPr>
        <p:spPr>
          <a:xfrm>
            <a:off x="11682165" y="3616392"/>
            <a:ext cx="1827167" cy="369332"/>
          </a:xfrm>
          <a:prstGeom prst="rect">
            <a:avLst/>
          </a:prstGeom>
          <a:noFill/>
        </p:spPr>
        <p:txBody>
          <a:bodyPr wrap="none" rtlCol="0">
            <a:spAutoFit/>
          </a:bodyPr>
          <a:lstStyle/>
          <a:p>
            <a:r>
              <a:rPr lang="en-US" dirty="0">
                <a:solidFill>
                  <a:schemeClr val="bg1"/>
                </a:solidFill>
              </a:rPr>
              <a:t>Return stock data</a:t>
            </a:r>
          </a:p>
        </p:txBody>
      </p:sp>
      <p:pic>
        <p:nvPicPr>
          <p:cNvPr id="19" name="Picture 18">
            <a:extLst>
              <a:ext uri="{FF2B5EF4-FFF2-40B4-BE49-F238E27FC236}">
                <a16:creationId xmlns:a16="http://schemas.microsoft.com/office/drawing/2014/main" id="{5B254FD6-E3A7-13B5-CED8-455F4F74A1D6}"/>
              </a:ext>
            </a:extLst>
          </p:cNvPr>
          <p:cNvPicPr>
            <a:picLocks noChangeAspect="1"/>
          </p:cNvPicPr>
          <p:nvPr/>
        </p:nvPicPr>
        <p:blipFill>
          <a:blip r:embed="rId7"/>
          <a:stretch>
            <a:fillRect/>
          </a:stretch>
        </p:blipFill>
        <p:spPr>
          <a:xfrm>
            <a:off x="136768" y="4003424"/>
            <a:ext cx="4562470" cy="3649976"/>
          </a:xfrm>
          <a:prstGeom prst="rect">
            <a:avLst/>
          </a:prstGeom>
        </p:spPr>
      </p:pic>
      <p:sp>
        <p:nvSpPr>
          <p:cNvPr id="20" name="TextBox 19">
            <a:extLst>
              <a:ext uri="{FF2B5EF4-FFF2-40B4-BE49-F238E27FC236}">
                <a16:creationId xmlns:a16="http://schemas.microsoft.com/office/drawing/2014/main" id="{10AB1309-6FA6-D808-DE22-34CC92202537}"/>
              </a:ext>
            </a:extLst>
          </p:cNvPr>
          <p:cNvSpPr txBox="1"/>
          <p:nvPr/>
        </p:nvSpPr>
        <p:spPr>
          <a:xfrm>
            <a:off x="482886" y="7639463"/>
            <a:ext cx="3142207" cy="369332"/>
          </a:xfrm>
          <a:prstGeom prst="rect">
            <a:avLst/>
          </a:prstGeom>
          <a:noFill/>
        </p:spPr>
        <p:txBody>
          <a:bodyPr wrap="none" rtlCol="0">
            <a:spAutoFit/>
          </a:bodyPr>
          <a:lstStyle/>
          <a:p>
            <a:r>
              <a:rPr lang="en-US" dirty="0">
                <a:solidFill>
                  <a:schemeClr val="bg1"/>
                </a:solidFill>
              </a:rPr>
              <a:t>Anomaly adjustment stock data</a:t>
            </a:r>
          </a:p>
        </p:txBody>
      </p:sp>
      <p:pic>
        <p:nvPicPr>
          <p:cNvPr id="22" name="Picture 21">
            <a:extLst>
              <a:ext uri="{FF2B5EF4-FFF2-40B4-BE49-F238E27FC236}">
                <a16:creationId xmlns:a16="http://schemas.microsoft.com/office/drawing/2014/main" id="{25B94B02-9657-4180-A56D-2D3C576ACA77}"/>
              </a:ext>
            </a:extLst>
          </p:cNvPr>
          <p:cNvPicPr>
            <a:picLocks noChangeAspect="1"/>
          </p:cNvPicPr>
          <p:nvPr/>
        </p:nvPicPr>
        <p:blipFill>
          <a:blip r:embed="rId8"/>
          <a:stretch>
            <a:fillRect/>
          </a:stretch>
        </p:blipFill>
        <p:spPr>
          <a:xfrm>
            <a:off x="4836007" y="3985724"/>
            <a:ext cx="4473112" cy="3667676"/>
          </a:xfrm>
          <a:prstGeom prst="rect">
            <a:avLst/>
          </a:prstGeom>
        </p:spPr>
      </p:pic>
      <p:sp>
        <p:nvSpPr>
          <p:cNvPr id="23" name="TextBox 22">
            <a:extLst>
              <a:ext uri="{FF2B5EF4-FFF2-40B4-BE49-F238E27FC236}">
                <a16:creationId xmlns:a16="http://schemas.microsoft.com/office/drawing/2014/main" id="{85DD013F-3D38-4AF9-D737-7AF632BC7A69}"/>
              </a:ext>
            </a:extLst>
          </p:cNvPr>
          <p:cNvSpPr txBox="1"/>
          <p:nvPr/>
        </p:nvSpPr>
        <p:spPr>
          <a:xfrm>
            <a:off x="5496674" y="7653400"/>
            <a:ext cx="2758319" cy="369332"/>
          </a:xfrm>
          <a:prstGeom prst="rect">
            <a:avLst/>
          </a:prstGeom>
          <a:noFill/>
        </p:spPr>
        <p:txBody>
          <a:bodyPr wrap="none" rtlCol="0">
            <a:spAutoFit/>
          </a:bodyPr>
          <a:lstStyle/>
          <a:p>
            <a:r>
              <a:rPr lang="en-US" dirty="0">
                <a:solidFill>
                  <a:schemeClr val="bg1"/>
                </a:solidFill>
              </a:rPr>
              <a:t>Chart Anomalies Stock data</a:t>
            </a:r>
          </a:p>
        </p:txBody>
      </p:sp>
      <p:pic>
        <p:nvPicPr>
          <p:cNvPr id="25" name="Picture 24">
            <a:extLst>
              <a:ext uri="{FF2B5EF4-FFF2-40B4-BE49-F238E27FC236}">
                <a16:creationId xmlns:a16="http://schemas.microsoft.com/office/drawing/2014/main" id="{070FE8A1-0BFF-1678-FFE0-584C4421AAF1}"/>
              </a:ext>
            </a:extLst>
          </p:cNvPr>
          <p:cNvPicPr>
            <a:picLocks noChangeAspect="1"/>
          </p:cNvPicPr>
          <p:nvPr/>
        </p:nvPicPr>
        <p:blipFill>
          <a:blip r:embed="rId9"/>
          <a:stretch>
            <a:fillRect/>
          </a:stretch>
        </p:blipFill>
        <p:spPr>
          <a:xfrm>
            <a:off x="9323971" y="3985724"/>
            <a:ext cx="4971633" cy="3653739"/>
          </a:xfrm>
          <a:prstGeom prst="rect">
            <a:avLst/>
          </a:prstGeom>
        </p:spPr>
      </p:pic>
      <p:sp>
        <p:nvSpPr>
          <p:cNvPr id="26" name="TextBox 25">
            <a:extLst>
              <a:ext uri="{FF2B5EF4-FFF2-40B4-BE49-F238E27FC236}">
                <a16:creationId xmlns:a16="http://schemas.microsoft.com/office/drawing/2014/main" id="{9540C94E-58C3-3505-F677-86A53D9BA2CE}"/>
              </a:ext>
            </a:extLst>
          </p:cNvPr>
          <p:cNvSpPr txBox="1"/>
          <p:nvPr/>
        </p:nvSpPr>
        <p:spPr>
          <a:xfrm>
            <a:off x="10923960" y="7569110"/>
            <a:ext cx="2091598" cy="369332"/>
          </a:xfrm>
          <a:prstGeom prst="rect">
            <a:avLst/>
          </a:prstGeom>
          <a:noFill/>
        </p:spPr>
        <p:txBody>
          <a:bodyPr wrap="none" rtlCol="0">
            <a:spAutoFit/>
          </a:bodyPr>
          <a:lstStyle/>
          <a:p>
            <a:r>
              <a:rPr lang="en-US" dirty="0">
                <a:solidFill>
                  <a:schemeClr val="bg1"/>
                </a:solidFill>
              </a:rPr>
              <a:t>F1 – score of project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734154"/>
            <a:ext cx="14630400" cy="8229600"/>
          </a:xfrm>
          <a:prstGeom prst="rect">
            <a:avLst/>
          </a:prstGeom>
          <a:solidFill>
            <a:srgbClr val="000000">
              <a:alpha val="80000"/>
            </a:srgbClr>
          </a:solidFill>
          <a:ln/>
        </p:spPr>
      </p:sp>
      <p:sp>
        <p:nvSpPr>
          <p:cNvPr id="6" name="Text 2"/>
          <p:cNvSpPr/>
          <p:nvPr/>
        </p:nvSpPr>
        <p:spPr>
          <a:xfrm>
            <a:off x="1883510" y="1422978"/>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Conclusion</a:t>
            </a:r>
            <a:endParaRPr lang="en-US" sz="4374" dirty="0"/>
          </a:p>
        </p:txBody>
      </p:sp>
      <p:sp>
        <p:nvSpPr>
          <p:cNvPr id="7" name="Text 3"/>
          <p:cNvSpPr/>
          <p:nvPr/>
        </p:nvSpPr>
        <p:spPr>
          <a:xfrm>
            <a:off x="1760220" y="3312438"/>
            <a:ext cx="11109960" cy="710803"/>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400" dirty="0">
                <a:solidFill>
                  <a:srgbClr val="FFE5E5"/>
                </a:solidFill>
                <a:latin typeface="DM Sans" pitchFamily="34" charset="0"/>
                <a:ea typeface="DM Sans" pitchFamily="34" charset="-122"/>
                <a:cs typeface="DM Sans" pitchFamily="34" charset="-120"/>
              </a:rPr>
              <a:t>After implementing the Isolation Forest and CutOff Detection, the project successfully identified anomalies in the financial market data.</a:t>
            </a:r>
          </a:p>
          <a:p>
            <a:pPr marL="0" indent="0">
              <a:lnSpc>
                <a:spcPts val="2799"/>
              </a:lnSpc>
              <a:buNone/>
            </a:pPr>
            <a:endParaRPr lang="en-US" sz="2400" dirty="0"/>
          </a:p>
        </p:txBody>
      </p:sp>
      <p:sp>
        <p:nvSpPr>
          <p:cNvPr id="8" name="Text 4"/>
          <p:cNvSpPr/>
          <p:nvPr/>
        </p:nvSpPr>
        <p:spPr>
          <a:xfrm>
            <a:off x="1760220" y="4273153"/>
            <a:ext cx="11109960" cy="1151602"/>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400" dirty="0">
                <a:solidFill>
                  <a:srgbClr val="FFE5E5"/>
                </a:solidFill>
                <a:latin typeface="DM Sans" pitchFamily="34" charset="0"/>
                <a:ea typeface="DM Sans" pitchFamily="34" charset="-122"/>
                <a:cs typeface="DM Sans" pitchFamily="34" charset="-120"/>
              </a:rPr>
              <a:t>The combination of these technologies effectively detected unusual patterns, providing valuable insights for anomaly detection in financial markets.</a:t>
            </a:r>
            <a:endParaRPr lang="en-US" sz="2400" dirty="0"/>
          </a:p>
        </p:txBody>
      </p:sp>
      <p:sp>
        <p:nvSpPr>
          <p:cNvPr id="9" name="Text 5"/>
          <p:cNvSpPr/>
          <p:nvPr/>
        </p:nvSpPr>
        <p:spPr>
          <a:xfrm>
            <a:off x="1760220" y="5580817"/>
            <a:ext cx="11109960" cy="710803"/>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400" dirty="0">
                <a:solidFill>
                  <a:srgbClr val="FFE5E5"/>
                </a:solidFill>
                <a:latin typeface="DM Sans" pitchFamily="34" charset="0"/>
                <a:ea typeface="DM Sans" pitchFamily="34" charset="-122"/>
                <a:cs typeface="DM Sans" pitchFamily="34" charset="-120"/>
              </a:rPr>
              <a:t>This approach will contribute to better risk management and decision-making processes in financial market analysis.</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9540"/>
            <a:ext cx="14630400" cy="8229600"/>
          </a:xfrm>
          <a:prstGeom prst="rect">
            <a:avLst/>
          </a:prstGeom>
          <a:solidFill>
            <a:srgbClr val="0A0A0A">
              <a:alpha val="75000"/>
            </a:srgbClr>
          </a:solidFill>
          <a:ln/>
        </p:spPr>
      </p:sp>
      <p:sp>
        <p:nvSpPr>
          <p:cNvPr id="4" name="Text 1"/>
          <p:cNvSpPr/>
          <p:nvPr/>
        </p:nvSpPr>
        <p:spPr>
          <a:xfrm>
            <a:off x="1760220"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Box 4">
            <a:extLst>
              <a:ext uri="{FF2B5EF4-FFF2-40B4-BE49-F238E27FC236}">
                <a16:creationId xmlns:a16="http://schemas.microsoft.com/office/drawing/2014/main" id="{AF74A840-DDB9-195F-C8B6-50FE8EB2F35B}"/>
              </a:ext>
            </a:extLst>
          </p:cNvPr>
          <p:cNvSpPr txBox="1"/>
          <p:nvPr/>
        </p:nvSpPr>
        <p:spPr>
          <a:xfrm>
            <a:off x="0" y="722502"/>
            <a:ext cx="14630400" cy="7171194"/>
          </a:xfrm>
          <a:prstGeom prst="rect">
            <a:avLst/>
          </a:prstGeom>
          <a:noFill/>
        </p:spPr>
        <p:txBody>
          <a:bodyPr wrap="square" rtlCol="0">
            <a:spAutoFit/>
          </a:bodyPr>
          <a:lstStyle/>
          <a:p>
            <a:pPr algn="l">
              <a:buFont typeface="+mj-lt"/>
              <a:buAutoNum type="arabicPeriod"/>
            </a:pPr>
            <a:r>
              <a:rPr lang="en-US" sz="2000" b="1" i="0" dirty="0">
                <a:solidFill>
                  <a:srgbClr val="ECECEC"/>
                </a:solidFill>
                <a:effectLst/>
                <a:latin typeface="DM Sans" pitchFamily="2" charset="0"/>
              </a:rPr>
              <a:t>Data Reproduction Challenges:</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Artificial test data from the master’s thesis could be reproduced.</a:t>
            </a:r>
          </a:p>
          <a:p>
            <a:pPr marL="742950" lvl="1" indent="-285750" algn="l">
              <a:buFont typeface="+mj-lt"/>
              <a:buAutoNum type="arabicPeriod"/>
            </a:pPr>
            <a:r>
              <a:rPr lang="en-US" sz="2000" b="0" i="0" dirty="0">
                <a:solidFill>
                  <a:srgbClr val="ECECEC"/>
                </a:solidFill>
                <a:effectLst/>
                <a:latin typeface="DM Sans" pitchFamily="2" charset="0"/>
              </a:rPr>
              <a:t>Merton-jump process dependency on parameters made it challenging to replicate time series with exact fluctuations.</a:t>
            </a:r>
          </a:p>
          <a:p>
            <a:pPr lvl="1" algn="l"/>
            <a:endParaRPr lang="en-US" sz="2000" b="0" i="0" dirty="0">
              <a:solidFill>
                <a:srgbClr val="ECECEC"/>
              </a:solidFill>
              <a:effectLst/>
              <a:latin typeface="DM Sans" pitchFamily="2" charset="0"/>
            </a:endParaRPr>
          </a:p>
          <a:p>
            <a:pPr algn="l">
              <a:buFont typeface="+mj-lt"/>
              <a:buAutoNum type="arabicPeriod"/>
            </a:pPr>
            <a:r>
              <a:rPr lang="en-US" sz="2000" b="1" i="0" dirty="0">
                <a:solidFill>
                  <a:srgbClr val="ECECEC"/>
                </a:solidFill>
                <a:effectLst/>
                <a:latin typeface="DM Sans" pitchFamily="2" charset="0"/>
              </a:rPr>
              <a:t>Comparison of </a:t>
            </a:r>
            <a:r>
              <a:rPr lang="en-US" sz="2000" b="1" i="0" dirty="0" err="1">
                <a:solidFill>
                  <a:srgbClr val="ECECEC"/>
                </a:solidFill>
                <a:effectLst/>
                <a:latin typeface="DM Sans" pitchFamily="2" charset="0"/>
              </a:rPr>
              <a:t>CutOff</a:t>
            </a:r>
            <a:r>
              <a:rPr lang="en-US" sz="2000" b="1" i="0" dirty="0">
                <a:solidFill>
                  <a:srgbClr val="ECECEC"/>
                </a:solidFill>
                <a:effectLst/>
                <a:latin typeface="DM Sans" pitchFamily="2" charset="0"/>
              </a:rPr>
              <a:t> and Isolation Forest:</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In the experiment, </a:t>
            </a:r>
            <a:r>
              <a:rPr lang="en-US" sz="2000" b="0" i="0" dirty="0" err="1">
                <a:solidFill>
                  <a:srgbClr val="ECECEC"/>
                </a:solidFill>
                <a:effectLst/>
                <a:latin typeface="DM Sans" pitchFamily="2" charset="0"/>
              </a:rPr>
              <a:t>CutOff</a:t>
            </a:r>
            <a:r>
              <a:rPr lang="en-US" sz="2000" b="0" i="0" dirty="0">
                <a:solidFill>
                  <a:srgbClr val="ECECEC"/>
                </a:solidFill>
                <a:effectLst/>
                <a:latin typeface="DM Sans" pitchFamily="2" charset="0"/>
              </a:rPr>
              <a:t> consistently outperformed Isolation Forest.</a:t>
            </a:r>
          </a:p>
          <a:p>
            <a:pPr marL="742950" lvl="1" indent="-285750" algn="l">
              <a:buFont typeface="+mj-lt"/>
              <a:buAutoNum type="arabicPeriod"/>
            </a:pPr>
            <a:r>
              <a:rPr lang="en-US" sz="2000" b="0" i="0" dirty="0">
                <a:solidFill>
                  <a:srgbClr val="ECECEC"/>
                </a:solidFill>
                <a:effectLst/>
                <a:latin typeface="DM Sans" pitchFamily="2" charset="0"/>
              </a:rPr>
              <a:t>Difference in performance had no impact on further analyses due to the inability to calculate </a:t>
            </a:r>
            <a:r>
              <a:rPr lang="en-US" sz="2000" b="0" i="0" dirty="0" err="1">
                <a:solidFill>
                  <a:srgbClr val="ECECEC"/>
                </a:solidFill>
                <a:effectLst/>
                <a:latin typeface="DM Sans" pitchFamily="2" charset="0"/>
              </a:rPr>
              <a:t>CutOff</a:t>
            </a:r>
            <a:r>
              <a:rPr lang="en-US" sz="2000" b="0" i="0" dirty="0">
                <a:solidFill>
                  <a:srgbClr val="ECECEC"/>
                </a:solidFill>
                <a:effectLst/>
                <a:latin typeface="DM Sans" pitchFamily="2" charset="0"/>
              </a:rPr>
              <a:t> for real data.</a:t>
            </a:r>
          </a:p>
          <a:p>
            <a:pPr lvl="1" algn="l"/>
            <a:endParaRPr lang="en-US" sz="2000" b="0" i="0" dirty="0">
              <a:solidFill>
                <a:srgbClr val="ECECEC"/>
              </a:solidFill>
              <a:effectLst/>
              <a:latin typeface="DM Sans" pitchFamily="2" charset="0"/>
            </a:endParaRPr>
          </a:p>
          <a:p>
            <a:pPr algn="l">
              <a:buFont typeface="+mj-lt"/>
              <a:buAutoNum type="arabicPeriod"/>
            </a:pPr>
            <a:r>
              <a:rPr lang="en-US" sz="2000" b="1" i="0" dirty="0">
                <a:solidFill>
                  <a:srgbClr val="ECECEC"/>
                </a:solidFill>
                <a:effectLst/>
                <a:latin typeface="DM Sans" pitchFamily="2" charset="0"/>
              </a:rPr>
              <a:t>Feature Analysis for Isolation Forest:</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Isolation Forest demonstrated optimal performance with the Return feature.</a:t>
            </a:r>
          </a:p>
          <a:p>
            <a:pPr marL="742950" lvl="1" indent="-285750" algn="l">
              <a:buFont typeface="+mj-lt"/>
              <a:buAutoNum type="arabicPeriod"/>
            </a:pPr>
            <a:r>
              <a:rPr lang="en-US" sz="2000" b="0" i="0" dirty="0">
                <a:solidFill>
                  <a:srgbClr val="ECECEC"/>
                </a:solidFill>
                <a:effectLst/>
                <a:latin typeface="DM Sans" pitchFamily="2" charset="0"/>
              </a:rPr>
              <a:t>Partial improvements observed with the Diff or RSV feature.</a:t>
            </a:r>
          </a:p>
          <a:p>
            <a:pPr lvl="1" algn="l"/>
            <a:endParaRPr lang="en-US" sz="2000" b="0" i="0" dirty="0">
              <a:solidFill>
                <a:srgbClr val="ECECEC"/>
              </a:solidFill>
              <a:effectLst/>
              <a:latin typeface="DM Sans" pitchFamily="2" charset="0"/>
            </a:endParaRPr>
          </a:p>
          <a:p>
            <a:pPr algn="l">
              <a:buFont typeface="+mj-lt"/>
              <a:buAutoNum type="arabicPeriod"/>
            </a:pPr>
            <a:r>
              <a:rPr lang="en-US" sz="2000" b="1" i="0" dirty="0">
                <a:solidFill>
                  <a:srgbClr val="ECECEC"/>
                </a:solidFill>
                <a:effectLst/>
                <a:latin typeface="DM Sans" pitchFamily="2" charset="0"/>
              </a:rPr>
              <a:t>Effect of Feature Combinations:</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Combination of three features yielded the worst results in both cases.</a:t>
            </a:r>
          </a:p>
          <a:p>
            <a:pPr lvl="1" algn="l"/>
            <a:endParaRPr lang="en-US" sz="2000" b="0" i="0" dirty="0">
              <a:solidFill>
                <a:srgbClr val="ECECEC"/>
              </a:solidFill>
              <a:effectLst/>
              <a:latin typeface="DM Sans" pitchFamily="2" charset="0"/>
            </a:endParaRPr>
          </a:p>
          <a:p>
            <a:pPr algn="l">
              <a:buFont typeface="+mj-lt"/>
              <a:buAutoNum type="arabicPeriod"/>
            </a:pPr>
            <a:r>
              <a:rPr lang="en-US" sz="2000" b="1" i="0" dirty="0">
                <a:solidFill>
                  <a:srgbClr val="ECECEC"/>
                </a:solidFill>
                <a:effectLst/>
                <a:latin typeface="DM Sans" pitchFamily="2" charset="0"/>
              </a:rPr>
              <a:t>F1-Score Trends:</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F1-scores in the master’s thesis fluctuated with different jump rates.</a:t>
            </a:r>
          </a:p>
          <a:p>
            <a:pPr marL="742950" lvl="1" indent="-285750" algn="l">
              <a:buFont typeface="+mj-lt"/>
              <a:buAutoNum type="arabicPeriod"/>
            </a:pPr>
            <a:r>
              <a:rPr lang="en-US" sz="2000" b="0" i="0" dirty="0">
                <a:solidFill>
                  <a:srgbClr val="ECECEC"/>
                </a:solidFill>
                <a:effectLst/>
                <a:latin typeface="DM Sans" pitchFamily="2" charset="0"/>
              </a:rPr>
              <a:t>Own work's F1-scores continuously improved with increasing jump rates.</a:t>
            </a:r>
          </a:p>
          <a:p>
            <a:pPr lvl="1" algn="l"/>
            <a:endParaRPr lang="en-US" sz="2000" b="0" i="0" dirty="0">
              <a:solidFill>
                <a:srgbClr val="ECECEC"/>
              </a:solidFill>
              <a:effectLst/>
              <a:latin typeface="DM Sans" pitchFamily="2" charset="0"/>
            </a:endParaRPr>
          </a:p>
          <a:p>
            <a:pPr algn="l">
              <a:buFont typeface="+mj-lt"/>
              <a:buAutoNum type="arabicPeriod"/>
            </a:pPr>
            <a:r>
              <a:rPr lang="en-US" sz="2000" b="1" i="0" dirty="0">
                <a:solidFill>
                  <a:srgbClr val="ECECEC"/>
                </a:solidFill>
                <a:effectLst/>
                <a:latin typeface="DM Sans" pitchFamily="2" charset="0"/>
              </a:rPr>
              <a:t>Real Data Analysis:</a:t>
            </a:r>
            <a:endParaRPr lang="en-US" sz="2000" b="0" i="0" dirty="0">
              <a:solidFill>
                <a:srgbClr val="ECECEC"/>
              </a:solidFill>
              <a:effectLst/>
              <a:latin typeface="DM Sans" pitchFamily="2" charset="0"/>
            </a:endParaRPr>
          </a:p>
          <a:p>
            <a:pPr marL="742950" lvl="1" indent="-285750" algn="l">
              <a:buFont typeface="+mj-lt"/>
              <a:buAutoNum type="arabicPeriod"/>
            </a:pPr>
            <a:r>
              <a:rPr lang="en-US" sz="2000" b="0" i="0" dirty="0">
                <a:solidFill>
                  <a:srgbClr val="ECECEC"/>
                </a:solidFill>
                <a:effectLst/>
                <a:latin typeface="DM Sans" pitchFamily="2" charset="0"/>
              </a:rPr>
              <a:t>Distinctive points identified in feature charts when analyzing real data.</a:t>
            </a:r>
          </a:p>
          <a:p>
            <a:pPr marL="742950" lvl="1" indent="-285750" algn="l">
              <a:buFont typeface="+mj-lt"/>
              <a:buAutoNum type="arabicPeriod"/>
            </a:pPr>
            <a:r>
              <a:rPr lang="en-US" sz="2000" b="0" i="0" dirty="0">
                <a:solidFill>
                  <a:srgbClr val="ECECEC"/>
                </a:solidFill>
                <a:effectLst/>
                <a:latin typeface="DM Sans" pitchFamily="2" charset="0"/>
              </a:rPr>
              <a:t>Indicates Isolation Forest's similarity to the master thesis and successful experiment execution.</a:t>
            </a:r>
          </a:p>
        </p:txBody>
      </p:sp>
      <p:sp>
        <p:nvSpPr>
          <p:cNvPr id="6" name="TextBox 5">
            <a:extLst>
              <a:ext uri="{FF2B5EF4-FFF2-40B4-BE49-F238E27FC236}">
                <a16:creationId xmlns:a16="http://schemas.microsoft.com/office/drawing/2014/main" id="{E8008E0B-17E5-2C37-70A1-008528E08BF9}"/>
              </a:ext>
            </a:extLst>
          </p:cNvPr>
          <p:cNvSpPr txBox="1"/>
          <p:nvPr/>
        </p:nvSpPr>
        <p:spPr>
          <a:xfrm>
            <a:off x="5147352" y="96378"/>
            <a:ext cx="3328827" cy="769441"/>
          </a:xfrm>
          <a:prstGeom prst="rect">
            <a:avLst/>
          </a:prstGeom>
          <a:noFill/>
        </p:spPr>
        <p:txBody>
          <a:bodyPr wrap="square" rtlCol="0">
            <a:spAutoFit/>
          </a:bodyPr>
          <a:lstStyle/>
          <a:p>
            <a:r>
              <a:rPr lang="en-US" sz="4400" dirty="0">
                <a:solidFill>
                  <a:schemeClr val="bg1"/>
                </a:solidFill>
                <a:latin typeface="DM Sans" pitchFamily="2" charset="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Box 5">
            <a:extLst>
              <a:ext uri="{FF2B5EF4-FFF2-40B4-BE49-F238E27FC236}">
                <a16:creationId xmlns:a16="http://schemas.microsoft.com/office/drawing/2014/main" id="{B7DB1585-B2E1-C8CB-1C42-6C00B4F52594}"/>
              </a:ext>
            </a:extLst>
          </p:cNvPr>
          <p:cNvSpPr txBox="1"/>
          <p:nvPr/>
        </p:nvSpPr>
        <p:spPr>
          <a:xfrm>
            <a:off x="6161178" y="454319"/>
            <a:ext cx="4979248" cy="1015663"/>
          </a:xfrm>
          <a:prstGeom prst="rect">
            <a:avLst/>
          </a:prstGeom>
          <a:noFill/>
        </p:spPr>
        <p:txBody>
          <a:bodyPr wrap="none" rtlCol="0">
            <a:spAutoFit/>
          </a:bodyPr>
          <a:lstStyle/>
          <a:p>
            <a:r>
              <a:rPr lang="en-US" sz="6000" dirty="0">
                <a:solidFill>
                  <a:schemeClr val="bg1"/>
                </a:solidFill>
                <a:latin typeface="DM Sans" pitchFamily="2" charset="0"/>
              </a:rPr>
              <a:t>REFERENCES </a:t>
            </a:r>
          </a:p>
        </p:txBody>
      </p:sp>
      <p:pic>
        <p:nvPicPr>
          <p:cNvPr id="10" name="Picture 9">
            <a:extLst>
              <a:ext uri="{FF2B5EF4-FFF2-40B4-BE49-F238E27FC236}">
                <a16:creationId xmlns:a16="http://schemas.microsoft.com/office/drawing/2014/main" id="{7B0D183B-454E-F192-C19E-AA9E13D6799C}"/>
              </a:ext>
            </a:extLst>
          </p:cNvPr>
          <p:cNvPicPr>
            <a:picLocks noChangeAspect="1"/>
          </p:cNvPicPr>
          <p:nvPr/>
        </p:nvPicPr>
        <p:blipFill>
          <a:blip r:embed="rId5"/>
          <a:stretch>
            <a:fillRect/>
          </a:stretch>
        </p:blipFill>
        <p:spPr>
          <a:xfrm>
            <a:off x="0" y="0"/>
            <a:ext cx="5486400" cy="4114800"/>
          </a:xfrm>
          <a:prstGeom prst="rect">
            <a:avLst/>
          </a:prstGeom>
        </p:spPr>
      </p:pic>
      <p:pic>
        <p:nvPicPr>
          <p:cNvPr id="12" name="Picture 11">
            <a:extLst>
              <a:ext uri="{FF2B5EF4-FFF2-40B4-BE49-F238E27FC236}">
                <a16:creationId xmlns:a16="http://schemas.microsoft.com/office/drawing/2014/main" id="{17700E09-9966-7B21-7079-01D341B7CA01}"/>
              </a:ext>
            </a:extLst>
          </p:cNvPr>
          <p:cNvPicPr>
            <a:picLocks noChangeAspect="1"/>
          </p:cNvPicPr>
          <p:nvPr/>
        </p:nvPicPr>
        <p:blipFill>
          <a:blip r:embed="rId6"/>
          <a:stretch>
            <a:fillRect/>
          </a:stretch>
        </p:blipFill>
        <p:spPr>
          <a:xfrm>
            <a:off x="0" y="4114800"/>
            <a:ext cx="5486400" cy="4114800"/>
          </a:xfrm>
          <a:prstGeom prst="rect">
            <a:avLst/>
          </a:prstGeom>
        </p:spPr>
      </p:pic>
      <p:sp>
        <p:nvSpPr>
          <p:cNvPr id="13" name="TextBox 12">
            <a:extLst>
              <a:ext uri="{FF2B5EF4-FFF2-40B4-BE49-F238E27FC236}">
                <a16:creationId xmlns:a16="http://schemas.microsoft.com/office/drawing/2014/main" id="{798BEBD3-F79A-7815-C463-66E099478FA1}"/>
              </a:ext>
            </a:extLst>
          </p:cNvPr>
          <p:cNvSpPr txBox="1"/>
          <p:nvPr/>
        </p:nvSpPr>
        <p:spPr>
          <a:xfrm>
            <a:off x="6031426" y="1920016"/>
            <a:ext cx="8053947" cy="5355312"/>
          </a:xfrm>
          <a:prstGeom prst="rect">
            <a:avLst/>
          </a:prstGeom>
          <a:noFill/>
        </p:spPr>
        <p:txBody>
          <a:bodyPr wrap="square" rtlCol="0">
            <a:spAutoFit/>
          </a:bodyPr>
          <a:lstStyle/>
          <a:p>
            <a:pPr algn="l">
              <a:buFont typeface="+mj-lt"/>
              <a:buAutoNum type="arabicPeriod"/>
            </a:pPr>
            <a:r>
              <a:rPr lang="en-US" b="0" i="0" dirty="0">
                <a:solidFill>
                  <a:srgbClr val="ECECEC"/>
                </a:solidFill>
                <a:effectLst/>
                <a:latin typeface="DM Sans" pitchFamily="2" charset="0"/>
              </a:rPr>
              <a:t> </a:t>
            </a:r>
            <a:r>
              <a:rPr lang="en-US" b="0" i="0" dirty="0" err="1">
                <a:solidFill>
                  <a:srgbClr val="ECECEC"/>
                </a:solidFill>
                <a:effectLst/>
                <a:latin typeface="DM Sans" pitchFamily="2" charset="0"/>
              </a:rPr>
              <a:t>Autenrieth</a:t>
            </a:r>
            <a:r>
              <a:rPr lang="en-US" b="0" i="0" dirty="0">
                <a:solidFill>
                  <a:srgbClr val="ECECEC"/>
                </a:solidFill>
                <a:effectLst/>
                <a:latin typeface="DM Sans" pitchFamily="2" charset="0"/>
              </a:rPr>
              <a:t>, E., Zimmermann, P. (2021). "Anomaly Detection in Financial Market Data using Isolation Forest and Features." Unpublished project report.</a:t>
            </a:r>
          </a:p>
          <a:p>
            <a:pPr algn="l"/>
            <a:endParaRPr lang="en-US" b="0" i="0" dirty="0">
              <a:solidFill>
                <a:srgbClr val="ECECEC"/>
              </a:solidFill>
              <a:effectLst/>
              <a:latin typeface="DM Sans" pitchFamily="2" charset="0"/>
            </a:endParaRPr>
          </a:p>
          <a:p>
            <a:pPr algn="l"/>
            <a:r>
              <a:rPr lang="en-US" b="0" i="0" dirty="0">
                <a:solidFill>
                  <a:srgbClr val="ECECEC"/>
                </a:solidFill>
                <a:effectLst/>
                <a:latin typeface="DM Sans" pitchFamily="2" charset="0"/>
              </a:rPr>
              <a:t>2. Paulin, C. (Year). "Detecting anomalies in data streams driven by a jump-diffusion process." [Include additional details if available, e.g., university, thesis type, etc.]</a:t>
            </a:r>
          </a:p>
          <a:p>
            <a:pPr algn="l"/>
            <a:endParaRPr lang="en-US" b="0" i="0" dirty="0">
              <a:solidFill>
                <a:srgbClr val="ECECEC"/>
              </a:solidFill>
              <a:effectLst/>
              <a:latin typeface="DM Sans" pitchFamily="2" charset="0"/>
            </a:endParaRPr>
          </a:p>
          <a:p>
            <a:pPr algn="l">
              <a:buFont typeface="+mj-lt"/>
              <a:buAutoNum type="arabicPeriod" startAt="3"/>
            </a:pPr>
            <a:r>
              <a:rPr lang="en-US" b="0" i="0" dirty="0">
                <a:solidFill>
                  <a:srgbClr val="ECECEC"/>
                </a:solidFill>
                <a:effectLst/>
                <a:latin typeface="DM Sans" pitchFamily="2" charset="0"/>
              </a:rPr>
              <a:t> Python Software Foundation. (2021). Python 3.9 Documentation. [Online] Available at: </a:t>
            </a:r>
            <a:r>
              <a:rPr lang="en-US" b="0" i="0" u="none" strike="noStrike" dirty="0">
                <a:solidFill>
                  <a:srgbClr val="ECECEC"/>
                </a:solidFill>
                <a:effectLst/>
                <a:latin typeface="DM Sans" pitchFamily="2" charset="0"/>
                <a:hlinkClick r:id="rId7"/>
              </a:rPr>
              <a:t>https://docs.python.org/3.9/index.html</a:t>
            </a:r>
            <a:endParaRPr lang="en-US" b="0" i="0" u="none" strike="noStrike" dirty="0">
              <a:solidFill>
                <a:srgbClr val="ECECEC"/>
              </a:solidFill>
              <a:effectLst/>
              <a:latin typeface="DM Sans" pitchFamily="2" charset="0"/>
            </a:endParaRPr>
          </a:p>
          <a:p>
            <a:pPr algn="l"/>
            <a:endParaRPr lang="en-US" b="0" i="0" dirty="0">
              <a:solidFill>
                <a:srgbClr val="ECECEC"/>
              </a:solidFill>
              <a:effectLst/>
              <a:latin typeface="DM Sans" pitchFamily="2" charset="0"/>
            </a:endParaRPr>
          </a:p>
          <a:p>
            <a:pPr algn="l"/>
            <a:r>
              <a:rPr lang="en-US" b="0" i="0" dirty="0">
                <a:solidFill>
                  <a:srgbClr val="ECECEC"/>
                </a:solidFill>
                <a:effectLst/>
                <a:latin typeface="DM Sans" pitchFamily="2" charset="0"/>
              </a:rPr>
              <a:t>4. McKinney, W. (2017). "Python for Data Analysis." O'Reilly Media.</a:t>
            </a:r>
          </a:p>
          <a:p>
            <a:pPr algn="l"/>
            <a:endParaRPr lang="en-US" b="0" i="0" dirty="0">
              <a:solidFill>
                <a:srgbClr val="ECECEC"/>
              </a:solidFill>
              <a:effectLst/>
              <a:latin typeface="DM Sans" pitchFamily="2" charset="0"/>
            </a:endParaRPr>
          </a:p>
          <a:p>
            <a:pPr algn="l">
              <a:buFont typeface="+mj-lt"/>
              <a:buAutoNum type="arabicPeriod" startAt="3"/>
            </a:pPr>
            <a:r>
              <a:rPr lang="en-US" b="0" i="0" dirty="0">
                <a:solidFill>
                  <a:srgbClr val="ECECEC"/>
                </a:solidFill>
                <a:effectLst/>
                <a:latin typeface="DM Sans" pitchFamily="2" charset="0"/>
              </a:rPr>
              <a:t> </a:t>
            </a:r>
            <a:r>
              <a:rPr lang="en-US" b="0" i="0" dirty="0" err="1">
                <a:solidFill>
                  <a:srgbClr val="ECECEC"/>
                </a:solidFill>
                <a:effectLst/>
                <a:latin typeface="DM Sans" pitchFamily="2" charset="0"/>
              </a:rPr>
              <a:t>Pedregosa</a:t>
            </a:r>
            <a:r>
              <a:rPr lang="en-US" b="0" i="0" dirty="0">
                <a:solidFill>
                  <a:srgbClr val="ECECEC"/>
                </a:solidFill>
                <a:effectLst/>
                <a:latin typeface="DM Sans" pitchFamily="2" charset="0"/>
              </a:rPr>
              <a:t>, F., et al. (2011). "Scikit-learn: Machine Learning in Python." Journal of Machine Learning Research, 12, 2825-2830.</a:t>
            </a:r>
          </a:p>
          <a:p>
            <a:pPr algn="l"/>
            <a:endParaRPr lang="en-US" b="0" i="0" dirty="0">
              <a:solidFill>
                <a:srgbClr val="ECECEC"/>
              </a:solidFill>
              <a:effectLst/>
              <a:latin typeface="DM Sans" pitchFamily="2" charset="0"/>
            </a:endParaRPr>
          </a:p>
          <a:p>
            <a:pPr algn="l">
              <a:buFont typeface="+mj-lt"/>
              <a:buAutoNum type="arabicPeriod" startAt="3"/>
            </a:pPr>
            <a:r>
              <a:rPr lang="en-US" dirty="0">
                <a:solidFill>
                  <a:srgbClr val="ECECEC"/>
                </a:solidFill>
                <a:latin typeface="DM Sans" pitchFamily="2" charset="0"/>
              </a:rPr>
              <a:t> “</a:t>
            </a:r>
            <a:r>
              <a:rPr lang="en-US" b="0" i="0" dirty="0" err="1">
                <a:solidFill>
                  <a:srgbClr val="ECECEC"/>
                </a:solidFill>
                <a:effectLst/>
                <a:latin typeface="DM Sans" pitchFamily="2" charset="0"/>
              </a:rPr>
              <a:t>Jupyter</a:t>
            </a:r>
            <a:r>
              <a:rPr lang="en-US" b="0" i="0" dirty="0">
                <a:solidFill>
                  <a:srgbClr val="ECECEC"/>
                </a:solidFill>
                <a:effectLst/>
                <a:latin typeface="DM Sans" pitchFamily="2" charset="0"/>
              </a:rPr>
              <a:t> Notebook Documentation." [Online] Available at: </a:t>
            </a:r>
            <a:r>
              <a:rPr lang="en-US" b="0" i="0" u="none" strike="noStrike" dirty="0">
                <a:solidFill>
                  <a:srgbClr val="ECECEC"/>
                </a:solidFill>
                <a:effectLst/>
                <a:latin typeface="DM Sans" pitchFamily="2" charset="0"/>
              </a:rPr>
              <a:t>https://jupyter-notebook.readthedocs.io/en/stable/.</a:t>
            </a:r>
            <a:endParaRPr lang="en-US" b="0" i="0" dirty="0">
              <a:solidFill>
                <a:srgbClr val="ECECEC"/>
              </a:solidFill>
              <a:effectLst/>
              <a:latin typeface="DM Sans" pitchFamily="2" charset="0"/>
            </a:endParaRPr>
          </a:p>
          <a:p>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548"/>
            <a:ext cx="14630400" cy="8229600"/>
          </a:xfrm>
          <a:prstGeom prst="rect">
            <a:avLst/>
          </a:prstGeom>
          <a:solidFill>
            <a:srgbClr val="0A0A0A">
              <a:alpha val="75000"/>
            </a:srgbClr>
          </a:solidFill>
          <a:ln/>
        </p:spPr>
      </p:sp>
      <p:sp>
        <p:nvSpPr>
          <p:cNvPr id="5" name="Text 1"/>
          <p:cNvSpPr/>
          <p:nvPr/>
        </p:nvSpPr>
        <p:spPr>
          <a:xfrm>
            <a:off x="8458202" y="2360176"/>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TEAM DETAILS</a:t>
            </a:r>
            <a:endParaRPr lang="en-US" sz="4374" dirty="0"/>
          </a:p>
        </p:txBody>
      </p:sp>
      <p:sp>
        <p:nvSpPr>
          <p:cNvPr id="6" name="Text 2"/>
          <p:cNvSpPr/>
          <p:nvPr/>
        </p:nvSpPr>
        <p:spPr>
          <a:xfrm>
            <a:off x="8000367" y="3467576"/>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FFE5E5"/>
                </a:solidFill>
                <a:latin typeface="DM Sans" pitchFamily="34" charset="0"/>
                <a:ea typeface="DM Sans" pitchFamily="34" charset="-122"/>
                <a:cs typeface="DM Sans" pitchFamily="34" charset="-120"/>
              </a:rPr>
              <a:t>R Yuvaraju - 99210041906</a:t>
            </a:r>
            <a:endParaRPr lang="en-US" sz="1750" dirty="0"/>
          </a:p>
        </p:txBody>
      </p:sp>
      <p:sp>
        <p:nvSpPr>
          <p:cNvPr id="7" name="Text 3"/>
          <p:cNvSpPr/>
          <p:nvPr/>
        </p:nvSpPr>
        <p:spPr>
          <a:xfrm>
            <a:off x="8000367" y="3973866"/>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FFE5E5"/>
                </a:solidFill>
                <a:latin typeface="DM Sans" pitchFamily="34" charset="0"/>
                <a:ea typeface="DM Sans" pitchFamily="34" charset="-122"/>
                <a:cs typeface="DM Sans" pitchFamily="34" charset="-120"/>
              </a:rPr>
              <a:t>G Siva Krishna- 99210042137</a:t>
            </a:r>
            <a:endParaRPr lang="en-US" sz="1750" dirty="0"/>
          </a:p>
        </p:txBody>
      </p:sp>
      <p:sp>
        <p:nvSpPr>
          <p:cNvPr id="8" name="Text 4"/>
          <p:cNvSpPr/>
          <p:nvPr/>
        </p:nvSpPr>
        <p:spPr>
          <a:xfrm>
            <a:off x="8000367" y="447161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FFE5E5"/>
                </a:solidFill>
                <a:latin typeface="DM Sans" pitchFamily="34" charset="0"/>
                <a:ea typeface="DM Sans" pitchFamily="34" charset="-122"/>
                <a:cs typeface="DM Sans" pitchFamily="34" charset="-120"/>
              </a:rPr>
              <a:t>K Yaswanth kumar - 99210042194</a:t>
            </a:r>
            <a:endParaRPr lang="en-US" sz="1750" dirty="0"/>
          </a:p>
        </p:txBody>
      </p:sp>
      <p:sp>
        <p:nvSpPr>
          <p:cNvPr id="9" name="Text 5"/>
          <p:cNvSpPr/>
          <p:nvPr/>
        </p:nvSpPr>
        <p:spPr>
          <a:xfrm>
            <a:off x="8000367" y="503292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FFE5E5"/>
                </a:solidFill>
                <a:latin typeface="DM Sans" pitchFamily="34" charset="0"/>
                <a:ea typeface="DM Sans" pitchFamily="34" charset="-122"/>
                <a:cs typeface="DM Sans" pitchFamily="34" charset="-120"/>
              </a:rPr>
              <a:t>Madhav Kumar - 99210041470</a:t>
            </a:r>
            <a:endParaRPr lang="en-US" sz="1750" dirty="0"/>
          </a:p>
        </p:txBody>
      </p:sp>
      <p:pic>
        <p:nvPicPr>
          <p:cNvPr id="11" name="Picture 10">
            <a:extLst>
              <a:ext uri="{FF2B5EF4-FFF2-40B4-BE49-F238E27FC236}">
                <a16:creationId xmlns:a16="http://schemas.microsoft.com/office/drawing/2014/main" id="{798F643A-FC38-C171-9DF2-DB9152D5279F}"/>
              </a:ext>
            </a:extLst>
          </p:cNvPr>
          <p:cNvPicPr>
            <a:picLocks noChangeAspect="1"/>
          </p:cNvPicPr>
          <p:nvPr/>
        </p:nvPicPr>
        <p:blipFill>
          <a:blip r:embed="rId4"/>
          <a:stretch>
            <a:fillRect/>
          </a:stretch>
        </p:blipFill>
        <p:spPr>
          <a:xfrm>
            <a:off x="0" y="0"/>
            <a:ext cx="61722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274"/>
            <a:ext cx="14630400" cy="8209052"/>
          </a:xfrm>
          <a:prstGeom prst="rect">
            <a:avLst/>
          </a:prstGeom>
          <a:solidFill>
            <a:srgbClr val="0A0A0A">
              <a:alpha val="75000"/>
            </a:srgbClr>
          </a:solidFill>
          <a:ln/>
        </p:spPr>
        <p:txBody>
          <a:bodyPr/>
          <a:lstStyle/>
          <a:p>
            <a:r>
              <a:rPr lang="en-US" dirty="0"/>
              <a:t>s</a:t>
            </a: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2309" y="451179"/>
            <a:ext cx="5486400" cy="833199"/>
          </a:xfrm>
          <a:prstGeom prst="rect">
            <a:avLst/>
          </a:prstGeom>
          <a:noFill/>
          <a:ln/>
        </p:spPr>
        <p:txBody>
          <a:bodyPr wrap="none" rtlCol="0" anchor="t"/>
          <a:lstStyle/>
          <a:p>
            <a:pPr marL="0" indent="0">
              <a:lnSpc>
                <a:spcPts val="6561"/>
              </a:lnSpc>
              <a:buNone/>
            </a:pPr>
            <a:r>
              <a:rPr lang="en-US" sz="5249" dirty="0">
                <a:solidFill>
                  <a:srgbClr val="FAEBEB"/>
                </a:solidFill>
                <a:latin typeface="Dela Gothic One" pitchFamily="34" charset="0"/>
                <a:ea typeface="Dela Gothic One" pitchFamily="34" charset="-122"/>
                <a:cs typeface="Dela Gothic One" pitchFamily="34" charset="-120"/>
              </a:rPr>
              <a:t>Introduction</a:t>
            </a:r>
            <a:endParaRPr lang="en-US" sz="5249" dirty="0"/>
          </a:p>
        </p:txBody>
      </p:sp>
      <p:sp>
        <p:nvSpPr>
          <p:cNvPr id="6" name="Text 2"/>
          <p:cNvSpPr/>
          <p:nvPr/>
        </p:nvSpPr>
        <p:spPr>
          <a:xfrm>
            <a:off x="508571" y="1081636"/>
            <a:ext cx="8291246" cy="6923833"/>
          </a:xfrm>
          <a:prstGeom prst="rect">
            <a:avLst/>
          </a:prstGeom>
          <a:noFill/>
          <a:ln/>
        </p:spPr>
        <p:txBody>
          <a:bodyPr wrap="square" rtlCol="0" anchor="t"/>
          <a:lstStyle/>
          <a:p>
            <a:pPr marL="0" indent="0" algn="just">
              <a:lnSpc>
                <a:spcPts val="2799"/>
              </a:lnSpc>
              <a:buNone/>
            </a:pPr>
            <a:r>
              <a:rPr lang="en-US" sz="1750" dirty="0">
                <a:solidFill>
                  <a:srgbClr val="FFE5E5"/>
                </a:solidFill>
                <a:latin typeface="DM Sans" pitchFamily="34" charset="0"/>
                <a:ea typeface="DM Sans" pitchFamily="34" charset="-122"/>
                <a:cs typeface="DM Sans" pitchFamily="34" charset="-120"/>
              </a:rPr>
              <a:t> </a:t>
            </a:r>
            <a:endParaRPr lang="en-US" sz="1750" dirty="0">
              <a:latin typeface="DM Sans" pitchFamily="2" charset="0"/>
            </a:endParaRPr>
          </a:p>
        </p:txBody>
      </p:sp>
      <p:sp>
        <p:nvSpPr>
          <p:cNvPr id="7" name="TextBox 6">
            <a:extLst>
              <a:ext uri="{FF2B5EF4-FFF2-40B4-BE49-F238E27FC236}">
                <a16:creationId xmlns:a16="http://schemas.microsoft.com/office/drawing/2014/main" id="{01006594-1696-35B8-8CEA-91676C03372B}"/>
              </a:ext>
            </a:extLst>
          </p:cNvPr>
          <p:cNvSpPr txBox="1"/>
          <p:nvPr/>
        </p:nvSpPr>
        <p:spPr>
          <a:xfrm>
            <a:off x="508571" y="2033441"/>
            <a:ext cx="7176499" cy="4666855"/>
          </a:xfrm>
          <a:prstGeom prst="rect">
            <a:avLst/>
          </a:prstGeom>
          <a:noFill/>
        </p:spPr>
        <p:txBody>
          <a:bodyPr wrap="square" rtlCol="0">
            <a:spAutoFit/>
          </a:bodyPr>
          <a:lstStyle/>
          <a:p>
            <a:pPr algn="just">
              <a:lnSpc>
                <a:spcPct val="150000"/>
              </a:lnSpc>
            </a:pPr>
            <a:r>
              <a:rPr lang="en-US" sz="2000" b="0" i="0" dirty="0">
                <a:solidFill>
                  <a:srgbClr val="ECECEC"/>
                </a:solidFill>
                <a:effectLst/>
                <a:latin typeface="DM Sans" pitchFamily="2" charset="0"/>
              </a:rPr>
              <a:t>This project aims to detect anomalies in financial time series data, utilizing the Isolation Forest algorithm and feature analysis. By simulating anomalies through a Merton jump-diffusion process and extracting key features, the study adapts concepts from a master's thesis for practical implementation. Employing Python 3.9 and </a:t>
            </a:r>
            <a:r>
              <a:rPr lang="en-US" sz="2000" b="0" i="0" dirty="0" err="1">
                <a:solidFill>
                  <a:srgbClr val="ECECEC"/>
                </a:solidFill>
                <a:effectLst/>
                <a:latin typeface="DM Sans" pitchFamily="2" charset="0"/>
              </a:rPr>
              <a:t>Jupyter</a:t>
            </a:r>
            <a:r>
              <a:rPr lang="en-US" sz="2000" b="0" i="0" dirty="0">
                <a:solidFill>
                  <a:srgbClr val="ECECEC"/>
                </a:solidFill>
                <a:effectLst/>
                <a:latin typeface="DM Sans" pitchFamily="2" charset="0"/>
              </a:rPr>
              <a:t> Notebooks, the project addresses the essential task of enhancing market surveillance and regulatory compliance by identifying irregular patterns that may lead to sudden price jumps.</a:t>
            </a:r>
            <a:endParaRPr lang="en-US" sz="2000" dirty="0">
              <a:solidFill>
                <a:schemeClr val="bg1"/>
              </a:solidFill>
              <a:latin typeface="DM San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822"/>
            <a:ext cx="14630400" cy="8229600"/>
          </a:xfrm>
          <a:prstGeom prst="rect">
            <a:avLst/>
          </a:prstGeom>
          <a:solidFill>
            <a:srgbClr val="000000">
              <a:alpha val="75000"/>
            </a:srgbClr>
          </a:solidFill>
          <a:ln/>
        </p:spPr>
        <p:txBody>
          <a:bodyPr/>
          <a:lstStyle/>
          <a:p>
            <a:endParaRPr lang="en-US"/>
          </a:p>
        </p:txBody>
      </p:sp>
      <p:sp>
        <p:nvSpPr>
          <p:cNvPr id="6" name="Text 2"/>
          <p:cNvSpPr/>
          <p:nvPr/>
        </p:nvSpPr>
        <p:spPr>
          <a:xfrm>
            <a:off x="2384255" y="825655"/>
            <a:ext cx="5783699"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Aim of the project</a:t>
            </a:r>
            <a:endParaRPr lang="en-US" sz="4374" dirty="0"/>
          </a:p>
        </p:txBody>
      </p:sp>
      <p:sp>
        <p:nvSpPr>
          <p:cNvPr id="11" name="Text 7"/>
          <p:cNvSpPr/>
          <p:nvPr/>
        </p:nvSpPr>
        <p:spPr>
          <a:xfrm>
            <a:off x="5767387" y="3330416"/>
            <a:ext cx="3095625" cy="694373"/>
          </a:xfrm>
          <a:prstGeom prst="rect">
            <a:avLst/>
          </a:prstGeom>
          <a:noFill/>
          <a:ln/>
        </p:spPr>
        <p:txBody>
          <a:bodyPr wrap="square" rtlCol="0" anchor="t"/>
          <a:lstStyle/>
          <a:p>
            <a:pPr marL="0" indent="0">
              <a:lnSpc>
                <a:spcPts val="2734"/>
              </a:lnSpc>
              <a:buNone/>
            </a:pPr>
            <a:endParaRPr lang="en-US" sz="2187" dirty="0"/>
          </a:p>
        </p:txBody>
      </p:sp>
      <p:sp>
        <p:nvSpPr>
          <p:cNvPr id="12" name="Text 8"/>
          <p:cNvSpPr/>
          <p:nvPr/>
        </p:nvSpPr>
        <p:spPr>
          <a:xfrm>
            <a:off x="5767387" y="4158020"/>
            <a:ext cx="3095625"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t>
            </a:r>
            <a:endParaRPr lang="en-US" sz="1750" dirty="0"/>
          </a:p>
        </p:txBody>
      </p:sp>
      <p:sp>
        <p:nvSpPr>
          <p:cNvPr id="13" name="Shape 9"/>
          <p:cNvSpPr/>
          <p:nvPr/>
        </p:nvSpPr>
        <p:spPr>
          <a:xfrm>
            <a:off x="2214080" y="2345683"/>
            <a:ext cx="10202238" cy="4806717"/>
          </a:xfrm>
          <a:prstGeom prst="roundRect">
            <a:avLst>
              <a:gd name="adj" fmla="val 9616"/>
            </a:avLst>
          </a:prstGeom>
          <a:solidFill>
            <a:srgbClr val="740B0B"/>
          </a:solidFill>
          <a:ln w="7620">
            <a:solidFill>
              <a:srgbClr val="8D2424"/>
            </a:solidFill>
            <a:prstDash val="solid"/>
          </a:ln>
        </p:spPr>
        <p:txBody>
          <a:bodyPr/>
          <a:lstStyle/>
          <a:p>
            <a:pPr algn="just">
              <a:lnSpc>
                <a:spcPct val="150000"/>
              </a:lnSpc>
            </a:pPr>
            <a:r>
              <a:rPr lang="en-US" sz="2400" b="0" i="0" dirty="0">
                <a:solidFill>
                  <a:schemeClr val="bg1"/>
                </a:solidFill>
                <a:effectLst/>
                <a:latin typeface="DM Sans" pitchFamily="2" charset="0"/>
              </a:rPr>
              <a:t>The aim of his work is to verify the usability of the Isolation Forest for anomaly detection in finance market data. The analysis of test data and the comparison of the results provide a verified model that is suitable for use on real data. In the financial market analysis, significant increases or decreases in the price fluctuations of both, the stock chart and the features charts, should be recognized.</a:t>
            </a:r>
            <a:endParaRPr lang="en-US" sz="2400" dirty="0">
              <a:solidFill>
                <a:schemeClr val="bg1"/>
              </a:solidFill>
              <a:latin typeface="DM Sans" pitchFamily="2" charset="0"/>
            </a:endParaRPr>
          </a:p>
        </p:txBody>
      </p:sp>
      <p:sp>
        <p:nvSpPr>
          <p:cNvPr id="14" name="Text 10"/>
          <p:cNvSpPr/>
          <p:nvPr/>
        </p:nvSpPr>
        <p:spPr>
          <a:xfrm>
            <a:off x="6441898" y="3330416"/>
            <a:ext cx="6198492" cy="3820397"/>
          </a:xfrm>
          <a:prstGeom prst="rect">
            <a:avLst/>
          </a:prstGeom>
          <a:noFill/>
          <a:ln/>
        </p:spPr>
        <p:txBody>
          <a:bodyPr wrap="square" rtlCol="0" anchor="t"/>
          <a:lstStyle/>
          <a:p>
            <a:pPr marL="0" indent="0">
              <a:lnSpc>
                <a:spcPts val="2734"/>
              </a:lnSpc>
              <a:buNone/>
            </a:pPr>
            <a:endParaRPr lang="en-US" sz="2187" dirty="0"/>
          </a:p>
        </p:txBody>
      </p:sp>
      <p:sp>
        <p:nvSpPr>
          <p:cNvPr id="15" name="Text 11"/>
          <p:cNvSpPr/>
          <p:nvPr/>
        </p:nvSpPr>
        <p:spPr>
          <a:xfrm>
            <a:off x="9544764" y="4158020"/>
            <a:ext cx="3095625"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19" y="-28587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46215" y="815928"/>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Technologies</a:t>
            </a:r>
            <a:endParaRPr lang="en-US" sz="4374" dirty="0"/>
          </a:p>
        </p:txBody>
      </p:sp>
      <p:sp>
        <p:nvSpPr>
          <p:cNvPr id="6" name="Text 2"/>
          <p:cNvSpPr/>
          <p:nvPr/>
        </p:nvSpPr>
        <p:spPr>
          <a:xfrm>
            <a:off x="1270794" y="1657386"/>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Machine Learning:</a:t>
            </a:r>
            <a:r>
              <a:rPr lang="en-US" sz="1750" dirty="0">
                <a:solidFill>
                  <a:srgbClr val="FFE5E5"/>
                </a:solidFill>
                <a:latin typeface="DM Sans" pitchFamily="34" charset="0"/>
                <a:ea typeface="DM Sans" pitchFamily="34" charset="-122"/>
                <a:cs typeface="DM Sans" pitchFamily="34" charset="-120"/>
              </a:rPr>
              <a:t> Application of algorithms to detect outliers in financial data</a:t>
            </a:r>
            <a:endParaRPr lang="en-US" sz="1750" dirty="0"/>
          </a:p>
        </p:txBody>
      </p:sp>
      <p:sp>
        <p:nvSpPr>
          <p:cNvPr id="7" name="Text 3"/>
          <p:cNvSpPr/>
          <p:nvPr/>
        </p:nvSpPr>
        <p:spPr>
          <a:xfrm>
            <a:off x="1010900" y="2456884"/>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Big Data:</a:t>
            </a:r>
            <a:r>
              <a:rPr lang="en-US" sz="1750" dirty="0">
                <a:solidFill>
                  <a:srgbClr val="FFE5E5"/>
                </a:solidFill>
                <a:latin typeface="DM Sans" pitchFamily="34" charset="0"/>
                <a:ea typeface="DM Sans" pitchFamily="34" charset="-122"/>
                <a:cs typeface="DM Sans" pitchFamily="34" charset="-120"/>
              </a:rPr>
              <a:t> Utilizing large datasets for anomaly detection and pattern recognition</a:t>
            </a:r>
            <a:endParaRPr lang="en-US" sz="1750" dirty="0"/>
          </a:p>
        </p:txBody>
      </p:sp>
      <p:sp>
        <p:nvSpPr>
          <p:cNvPr id="8" name="Text 4"/>
          <p:cNvSpPr/>
          <p:nvPr/>
        </p:nvSpPr>
        <p:spPr>
          <a:xfrm>
            <a:off x="946215" y="3314772"/>
            <a:ext cx="7122200" cy="3883514"/>
          </a:xfrm>
          <a:prstGeom prst="rect">
            <a:avLst/>
          </a:prstGeom>
          <a:noFill/>
          <a:ln/>
        </p:spPr>
        <p:txBody>
          <a:bodyPr wrap="square" rtlCol="0" anchor="t"/>
          <a:lstStyle/>
          <a:p>
            <a:pPr marL="342900" indent="-342900" algn="l">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Python Libraries:</a:t>
            </a:r>
            <a:r>
              <a:rPr lang="en-US" sz="1750" dirty="0">
                <a:solidFill>
                  <a:srgbClr val="FFE5E5"/>
                </a:solidFill>
                <a:latin typeface="DM Sans" pitchFamily="34" charset="0"/>
                <a:ea typeface="DM Sans" pitchFamily="34" charset="-122"/>
                <a:cs typeface="DM Sans" pitchFamily="34" charset="-120"/>
              </a:rPr>
              <a:t> Using pandas, numpy, scikit-learn for data preprocessing and modeling</a:t>
            </a:r>
          </a:p>
          <a:p>
            <a:pPr marL="342900" indent="-342900" algn="l">
              <a:lnSpc>
                <a:spcPts val="2799"/>
              </a:lnSpc>
              <a:buSzPct val="100000"/>
              <a:buChar char="•"/>
            </a:pPr>
            <a:r>
              <a:rPr lang="en-US" sz="1750" dirty="0">
                <a:solidFill>
                  <a:srgbClr val="FFE5E5"/>
                </a:solidFill>
                <a:latin typeface="DM Sans" pitchFamily="34" charset="0"/>
                <a:ea typeface="DM Sans" pitchFamily="34" charset="-122"/>
                <a:cs typeface="DM Sans" pitchFamily="34" charset="-120"/>
              </a:rPr>
              <a:t>Her we are using Isolation Forest and Features.</a:t>
            </a:r>
          </a:p>
          <a:p>
            <a:pPr marL="342900" indent="-342900" algn="l">
              <a:lnSpc>
                <a:spcPts val="2799"/>
              </a:lnSpc>
              <a:buSzPct val="100000"/>
              <a:buChar char="•"/>
            </a:pPr>
            <a:r>
              <a:rPr lang="en-US" sz="1750" dirty="0">
                <a:solidFill>
                  <a:srgbClr val="FFE5E5"/>
                </a:solidFill>
                <a:latin typeface="DM Sans" pitchFamily="34" charset="0"/>
                <a:ea typeface="DM Sans" pitchFamily="34" charset="-122"/>
                <a:cs typeface="DM Sans" pitchFamily="34" charset="-120"/>
              </a:rPr>
              <a:t>The Merton jump-diffusion model allows for a more realistic representation of asset price dynamics, capturing both the continuous fluctuations and the occasional large movements observed in financial markets. It is commonly used in option pricing, risk management, and other areas of quantitative finance to account for the impact of unexpected events on asset prices.</a:t>
            </a:r>
          </a:p>
          <a:p>
            <a:pPr algn="l">
              <a:lnSpc>
                <a:spcPts val="2799"/>
              </a:lnSpc>
              <a:buSzPct val="100000"/>
            </a:pPr>
            <a:endParaRPr lang="en-US" sz="1750" dirty="0">
              <a:solidFill>
                <a:srgbClr val="FFE5E5"/>
              </a:solidFill>
              <a:latin typeface="DM Sans" pitchFamily="34" charset="0"/>
              <a:ea typeface="DM Sans" pitchFamily="34" charset="-122"/>
              <a:cs typeface="DM Sans" pitchFamily="34" charset="-120"/>
            </a:endParaRPr>
          </a:p>
          <a:p>
            <a:pPr marL="342900" indent="-342900" algn="l">
              <a:lnSpc>
                <a:spcPts val="2799"/>
              </a:lnSpc>
              <a:buSzPct val="100000"/>
              <a:buChar char="•"/>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6501"/>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120876" y="1859622"/>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Data Setup</a:t>
            </a:r>
            <a:endParaRPr lang="en-US" sz="4374" dirty="0"/>
          </a:p>
        </p:txBody>
      </p:sp>
      <p:sp>
        <p:nvSpPr>
          <p:cNvPr id="6" name="Text 2"/>
          <p:cNvSpPr/>
          <p:nvPr/>
        </p:nvSpPr>
        <p:spPr>
          <a:xfrm>
            <a:off x="894845" y="3006648"/>
            <a:ext cx="6615565" cy="3202240"/>
          </a:xfrm>
          <a:prstGeom prst="rect">
            <a:avLst/>
          </a:prstGeom>
          <a:noFill/>
          <a:ln/>
        </p:spPr>
        <p:txBody>
          <a:bodyPr wrap="square" rtlCol="0" anchor="t"/>
          <a:lstStyle/>
          <a:p>
            <a:pPr marL="0" indent="0" algn="just">
              <a:lnSpc>
                <a:spcPct val="150000"/>
              </a:lnSpc>
              <a:buNone/>
            </a:pPr>
            <a:r>
              <a:rPr lang="en-US" sz="2000" dirty="0">
                <a:solidFill>
                  <a:srgbClr val="FFE5E5"/>
                </a:solidFill>
                <a:latin typeface="DM Sans" pitchFamily="34" charset="0"/>
                <a:ea typeface="DM Sans" pitchFamily="34" charset="-122"/>
                <a:cs typeface="DM Sans" pitchFamily="34" charset="-120"/>
              </a:rPr>
              <a:t>The test data will be generated with the help of a Merton jump diffusion model. This process combines a Brownian motion and Poisson distributed jumps. The features extracted include return, realized variance, realized bipower variation, difference, and signed jumps.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460063"/>
            <a:ext cx="6506885"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Extracted Features</a:t>
            </a:r>
            <a:endParaRPr lang="en-US" sz="4374" dirty="0"/>
          </a:p>
        </p:txBody>
      </p:sp>
      <p:sp>
        <p:nvSpPr>
          <p:cNvPr id="5" name="Shape 2"/>
          <p:cNvSpPr/>
          <p:nvPr/>
        </p:nvSpPr>
        <p:spPr>
          <a:xfrm>
            <a:off x="1760220" y="2827972"/>
            <a:ext cx="388739" cy="388739"/>
          </a:xfrm>
          <a:prstGeom prst="roundRect">
            <a:avLst>
              <a:gd name="adj" fmla="val 25722"/>
            </a:avLst>
          </a:prstGeom>
          <a:solidFill>
            <a:srgbClr val="740B0B"/>
          </a:solidFill>
          <a:ln w="7620">
            <a:solidFill>
              <a:srgbClr val="8D2424"/>
            </a:solidFill>
            <a:prstDash val="solid"/>
          </a:ln>
        </p:spPr>
      </p:sp>
      <p:sp>
        <p:nvSpPr>
          <p:cNvPr id="6" name="Text 3"/>
          <p:cNvSpPr/>
          <p:nvPr/>
        </p:nvSpPr>
        <p:spPr>
          <a:xfrm>
            <a:off x="2371130" y="2848689"/>
            <a:ext cx="277749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Return</a:t>
            </a:r>
            <a:endParaRPr lang="en-US" sz="2187" dirty="0"/>
          </a:p>
        </p:txBody>
      </p:sp>
      <p:sp>
        <p:nvSpPr>
          <p:cNvPr id="7" name="Text 4"/>
          <p:cNvSpPr/>
          <p:nvPr/>
        </p:nvSpPr>
        <p:spPr>
          <a:xfrm>
            <a:off x="2371130" y="3329107"/>
            <a:ext cx="4832985"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The return feature captures the percentage change in the value of a financial asset over a specific period of time.</a:t>
            </a:r>
            <a:endParaRPr lang="en-US" sz="1750" dirty="0"/>
          </a:p>
        </p:txBody>
      </p:sp>
      <p:sp>
        <p:nvSpPr>
          <p:cNvPr id="8" name="Shape 5"/>
          <p:cNvSpPr/>
          <p:nvPr/>
        </p:nvSpPr>
        <p:spPr>
          <a:xfrm>
            <a:off x="7426285" y="2827972"/>
            <a:ext cx="388739" cy="388739"/>
          </a:xfrm>
          <a:prstGeom prst="roundRect">
            <a:avLst>
              <a:gd name="adj" fmla="val 25722"/>
            </a:avLst>
          </a:prstGeom>
          <a:solidFill>
            <a:srgbClr val="740B0B"/>
          </a:solidFill>
          <a:ln w="7620">
            <a:solidFill>
              <a:srgbClr val="8D2424"/>
            </a:solidFill>
            <a:prstDash val="solid"/>
          </a:ln>
        </p:spPr>
      </p:sp>
      <p:sp>
        <p:nvSpPr>
          <p:cNvPr id="9" name="Text 6"/>
          <p:cNvSpPr/>
          <p:nvPr/>
        </p:nvSpPr>
        <p:spPr>
          <a:xfrm>
            <a:off x="8037195" y="2848689"/>
            <a:ext cx="2945963"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Realized Variance</a:t>
            </a:r>
            <a:endParaRPr lang="en-US" sz="2187" dirty="0"/>
          </a:p>
        </p:txBody>
      </p:sp>
      <p:sp>
        <p:nvSpPr>
          <p:cNvPr id="10" name="Text 7"/>
          <p:cNvSpPr/>
          <p:nvPr/>
        </p:nvSpPr>
        <p:spPr>
          <a:xfrm>
            <a:off x="8037195" y="3329107"/>
            <a:ext cx="4832985"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Realized variance measures the daily dispersion of an asset's price, reflecting its volatility over time.</a:t>
            </a:r>
            <a:endParaRPr lang="en-US" sz="1750" dirty="0"/>
          </a:p>
        </p:txBody>
      </p:sp>
      <p:sp>
        <p:nvSpPr>
          <p:cNvPr id="11" name="Shape 8"/>
          <p:cNvSpPr/>
          <p:nvPr/>
        </p:nvSpPr>
        <p:spPr>
          <a:xfrm>
            <a:off x="1760220" y="4846677"/>
            <a:ext cx="388739" cy="388739"/>
          </a:xfrm>
          <a:prstGeom prst="roundRect">
            <a:avLst>
              <a:gd name="adj" fmla="val 25722"/>
            </a:avLst>
          </a:prstGeom>
          <a:solidFill>
            <a:srgbClr val="740B0B"/>
          </a:solidFill>
          <a:ln w="7620">
            <a:solidFill>
              <a:srgbClr val="8D2424"/>
            </a:solidFill>
            <a:prstDash val="solid"/>
          </a:ln>
        </p:spPr>
      </p:sp>
      <p:sp>
        <p:nvSpPr>
          <p:cNvPr id="12" name="Text 9"/>
          <p:cNvSpPr/>
          <p:nvPr/>
        </p:nvSpPr>
        <p:spPr>
          <a:xfrm>
            <a:off x="2371130" y="4867394"/>
            <a:ext cx="4381143"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Realized Bipower Variation</a:t>
            </a:r>
            <a:endParaRPr lang="en-US" sz="2187" dirty="0"/>
          </a:p>
        </p:txBody>
      </p:sp>
      <p:sp>
        <p:nvSpPr>
          <p:cNvPr id="13" name="Text 10"/>
          <p:cNvSpPr/>
          <p:nvPr/>
        </p:nvSpPr>
        <p:spPr>
          <a:xfrm>
            <a:off x="2371130" y="5347811"/>
            <a:ext cx="4832985"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Realized bipower variation quantifies the quadratic variation in the asset's price process, providing insights into nonlinear dependencies.</a:t>
            </a:r>
            <a:endParaRPr lang="en-US" sz="1750" dirty="0"/>
          </a:p>
        </p:txBody>
      </p:sp>
      <p:sp>
        <p:nvSpPr>
          <p:cNvPr id="14" name="Shape 11"/>
          <p:cNvSpPr/>
          <p:nvPr/>
        </p:nvSpPr>
        <p:spPr>
          <a:xfrm>
            <a:off x="7426285" y="4846677"/>
            <a:ext cx="388739" cy="388739"/>
          </a:xfrm>
          <a:prstGeom prst="roundRect">
            <a:avLst>
              <a:gd name="adj" fmla="val 25722"/>
            </a:avLst>
          </a:prstGeom>
          <a:solidFill>
            <a:srgbClr val="740B0B"/>
          </a:solidFill>
          <a:ln w="7620">
            <a:solidFill>
              <a:srgbClr val="8D2424"/>
            </a:solidFill>
            <a:prstDash val="solid"/>
          </a:ln>
        </p:spPr>
      </p:sp>
      <p:sp>
        <p:nvSpPr>
          <p:cNvPr id="15" name="Text 12"/>
          <p:cNvSpPr/>
          <p:nvPr/>
        </p:nvSpPr>
        <p:spPr>
          <a:xfrm>
            <a:off x="8037195" y="4867394"/>
            <a:ext cx="4815959"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Difference and Signed Jumps</a:t>
            </a:r>
            <a:endParaRPr lang="en-US" sz="2187" dirty="0"/>
          </a:p>
        </p:txBody>
      </p:sp>
      <p:sp>
        <p:nvSpPr>
          <p:cNvPr id="16" name="Text 13"/>
          <p:cNvSpPr/>
          <p:nvPr/>
        </p:nvSpPr>
        <p:spPr>
          <a:xfrm>
            <a:off x="8037195" y="5347811"/>
            <a:ext cx="4832985" cy="1535874"/>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Difference and signed jumps indicate the changes in the asset's price and the direction of the jumps, aiding in anomaly detection.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2"/>
          <p:cNvSpPr/>
          <p:nvPr/>
        </p:nvSpPr>
        <p:spPr>
          <a:xfrm>
            <a:off x="833199" y="4342567"/>
            <a:ext cx="7477601" cy="710803"/>
          </a:xfrm>
          <a:prstGeom prst="rect">
            <a:avLst/>
          </a:prstGeom>
          <a:noFill/>
          <a:ln/>
        </p:spPr>
        <p:txBody>
          <a:bodyPr wrap="square" rtlCol="0" anchor="t"/>
          <a:lstStyle/>
          <a:p>
            <a:pPr marL="0" indent="0">
              <a:lnSpc>
                <a:spcPts val="2799"/>
              </a:lnSpc>
              <a:buNone/>
            </a:pPr>
            <a:endParaRPr lang="en-US" sz="1750" dirty="0"/>
          </a:p>
        </p:txBody>
      </p:sp>
      <p:graphicFrame>
        <p:nvGraphicFramePr>
          <p:cNvPr id="2" name="Table 1">
            <a:extLst>
              <a:ext uri="{FF2B5EF4-FFF2-40B4-BE49-F238E27FC236}">
                <a16:creationId xmlns:a16="http://schemas.microsoft.com/office/drawing/2014/main" id="{FA9D998E-7DA5-3A1D-8326-71D1CEAF52C4}"/>
              </a:ext>
            </a:extLst>
          </p:cNvPr>
          <p:cNvGraphicFramePr>
            <a:graphicFrameLocks noGrp="1"/>
          </p:cNvGraphicFramePr>
          <p:nvPr>
            <p:extLst>
              <p:ext uri="{D42A27DB-BD31-4B8C-83A1-F6EECF244321}">
                <p14:modId xmlns:p14="http://schemas.microsoft.com/office/powerpoint/2010/main" val="4174455167"/>
              </p:ext>
            </p:extLst>
          </p:nvPr>
        </p:nvGraphicFramePr>
        <p:xfrm>
          <a:off x="369869" y="1026744"/>
          <a:ext cx="13870111" cy="6996030"/>
        </p:xfrm>
        <a:graphic>
          <a:graphicData uri="http://schemas.openxmlformats.org/drawingml/2006/table">
            <a:tbl>
              <a:tblPr firstRow="1" bandRow="1">
                <a:tableStyleId>{5C22544A-7EE6-4342-B048-85BDC9FD1C3A}</a:tableStyleId>
              </a:tblPr>
              <a:tblGrid>
                <a:gridCol w="2725542">
                  <a:extLst>
                    <a:ext uri="{9D8B030D-6E8A-4147-A177-3AD203B41FA5}">
                      <a16:colId xmlns:a16="http://schemas.microsoft.com/office/drawing/2014/main" val="565400463"/>
                    </a:ext>
                  </a:extLst>
                </a:gridCol>
                <a:gridCol w="844038">
                  <a:extLst>
                    <a:ext uri="{9D8B030D-6E8A-4147-A177-3AD203B41FA5}">
                      <a16:colId xmlns:a16="http://schemas.microsoft.com/office/drawing/2014/main" val="3875219395"/>
                    </a:ext>
                  </a:extLst>
                </a:gridCol>
                <a:gridCol w="3450008">
                  <a:extLst>
                    <a:ext uri="{9D8B030D-6E8A-4147-A177-3AD203B41FA5}">
                      <a16:colId xmlns:a16="http://schemas.microsoft.com/office/drawing/2014/main" val="2101232613"/>
                    </a:ext>
                  </a:extLst>
                </a:gridCol>
                <a:gridCol w="6850523">
                  <a:extLst>
                    <a:ext uri="{9D8B030D-6E8A-4147-A177-3AD203B41FA5}">
                      <a16:colId xmlns:a16="http://schemas.microsoft.com/office/drawing/2014/main" val="2703160202"/>
                    </a:ext>
                  </a:extLst>
                </a:gridCol>
              </a:tblGrid>
              <a:tr h="705741">
                <a:tc>
                  <a:txBody>
                    <a:bodyPr/>
                    <a:lstStyle/>
                    <a:p>
                      <a:r>
                        <a:rPr lang="en-US" dirty="0"/>
                        <a:t>Authors(S)</a:t>
                      </a:r>
                    </a:p>
                  </a:txBody>
                  <a:tcPr/>
                </a:tc>
                <a:tc>
                  <a:txBody>
                    <a:bodyPr/>
                    <a:lstStyle/>
                    <a:p>
                      <a:r>
                        <a:rPr lang="en-US" dirty="0"/>
                        <a:t>        Year</a:t>
                      </a:r>
                    </a:p>
                  </a:txBody>
                  <a:tcPr/>
                </a:tc>
                <a:tc>
                  <a:txBody>
                    <a:bodyPr/>
                    <a:lstStyle/>
                    <a:p>
                      <a:r>
                        <a:rPr lang="en-US" dirty="0"/>
                        <a:t>         Title</a:t>
                      </a:r>
                    </a:p>
                  </a:txBody>
                  <a:tcPr/>
                </a:tc>
                <a:tc>
                  <a:txBody>
                    <a:bodyPr/>
                    <a:lstStyle/>
                    <a:p>
                      <a:r>
                        <a:rPr lang="en-US" dirty="0"/>
                        <a:t>Description</a:t>
                      </a:r>
                    </a:p>
                  </a:txBody>
                  <a:tcPr/>
                </a:tc>
                <a:extLst>
                  <a:ext uri="{0D108BD9-81ED-4DB2-BD59-A6C34878D82A}">
                    <a16:rowId xmlns:a16="http://schemas.microsoft.com/office/drawing/2014/main" val="2696234904"/>
                  </a:ext>
                </a:extLst>
              </a:tr>
              <a:tr h="1546233">
                <a:tc>
                  <a:txBody>
                    <a:bodyPr/>
                    <a:lstStyle/>
                    <a:p>
                      <a:r>
                        <a:rPr lang="es-ES" dirty="0"/>
                        <a:t>Feng, G., </a:t>
                      </a:r>
                      <a:r>
                        <a:rPr lang="es-ES" dirty="0" err="1"/>
                        <a:t>Xu</a:t>
                      </a:r>
                      <a:r>
                        <a:rPr lang="es-ES" dirty="0"/>
                        <a:t>, J., &amp; Li, Y.</a:t>
                      </a:r>
                      <a:endParaRPr lang="en-US" dirty="0"/>
                    </a:p>
                  </a:txBody>
                  <a:tcPr/>
                </a:tc>
                <a:tc>
                  <a:txBody>
                    <a:bodyPr/>
                    <a:lstStyle/>
                    <a:p>
                      <a:r>
                        <a:rPr lang="en-US" dirty="0"/>
                        <a:t>2023</a:t>
                      </a:r>
                    </a:p>
                  </a:txBody>
                  <a:tcPr/>
                </a:tc>
                <a:tc>
                  <a:txBody>
                    <a:bodyPr/>
                    <a:lstStyle/>
                    <a:p>
                      <a:r>
                        <a:rPr lang="en-US" dirty="0"/>
                        <a:t>Financial Anomaly Detection for Technology Companies with Deep Ensemble Learning</a:t>
                      </a:r>
                    </a:p>
                  </a:txBody>
                  <a:tcPr/>
                </a:tc>
                <a:tc>
                  <a:txBody>
                    <a:bodyPr/>
                    <a:lstStyle/>
                    <a:p>
                      <a:r>
                        <a:rPr lang="en-US" dirty="0"/>
                        <a:t>Proposes a deep ensemble learning framework for anomaly detection in financial data of technology companies, considering the unique characteristics of FANG companies.</a:t>
                      </a:r>
                    </a:p>
                  </a:txBody>
                  <a:tcPr/>
                </a:tc>
                <a:extLst>
                  <a:ext uri="{0D108BD9-81ED-4DB2-BD59-A6C34878D82A}">
                    <a16:rowId xmlns:a16="http://schemas.microsoft.com/office/drawing/2014/main" val="1749052712"/>
                  </a:ext>
                </a:extLst>
              </a:tr>
              <a:tr h="1124534">
                <a:tc>
                  <a:txBody>
                    <a:bodyPr/>
                    <a:lstStyle/>
                    <a:p>
                      <a:r>
                        <a:rPr lang="en-US" dirty="0"/>
                        <a:t>Li, S., Wang, C., &amp; Wang, J.	</a:t>
                      </a:r>
                    </a:p>
                  </a:txBody>
                  <a:tcPr/>
                </a:tc>
                <a:tc>
                  <a:txBody>
                    <a:bodyPr/>
                    <a:lstStyle/>
                    <a:p>
                      <a:r>
                        <a:rPr lang="en-US" dirty="0"/>
                        <a:t>2022</a:t>
                      </a:r>
                    </a:p>
                  </a:txBody>
                  <a:tcPr/>
                </a:tc>
                <a:tc>
                  <a:txBody>
                    <a:bodyPr/>
                    <a:lstStyle/>
                    <a:p>
                      <a:r>
                        <a:rPr lang="en-US" dirty="0"/>
                        <a:t>A Survey on Financial Anomaly Detection for Big Data</a:t>
                      </a:r>
                    </a:p>
                  </a:txBody>
                  <a:tcPr/>
                </a:tc>
                <a:tc>
                  <a:txBody>
                    <a:bodyPr/>
                    <a:lstStyle/>
                    <a:p>
                      <a:r>
                        <a:rPr lang="en-US" dirty="0"/>
                        <a:t>Surveys various anomaly detection techniques applicable to big financial datasets, including those generated by FANG companies.</a:t>
                      </a:r>
                    </a:p>
                  </a:txBody>
                  <a:tcPr/>
                </a:tc>
                <a:extLst>
                  <a:ext uri="{0D108BD9-81ED-4DB2-BD59-A6C34878D82A}">
                    <a16:rowId xmlns:a16="http://schemas.microsoft.com/office/drawing/2014/main" val="4141586219"/>
                  </a:ext>
                </a:extLst>
              </a:tr>
              <a:tr h="1335384">
                <a:tc>
                  <a:txBody>
                    <a:bodyPr/>
                    <a:lstStyle/>
                    <a:p>
                      <a:r>
                        <a:rPr lang="en-US" dirty="0"/>
                        <a:t>Srinivasan, R., &amp; Chen, Y.	</a:t>
                      </a:r>
                    </a:p>
                  </a:txBody>
                  <a:tcPr/>
                </a:tc>
                <a:tc>
                  <a:txBody>
                    <a:bodyPr/>
                    <a:lstStyle/>
                    <a:p>
                      <a:r>
                        <a:rPr lang="en-US" dirty="0"/>
                        <a:t>2021</a:t>
                      </a:r>
                    </a:p>
                  </a:txBody>
                  <a:tcPr/>
                </a:tc>
                <a:tc>
                  <a:txBody>
                    <a:bodyPr/>
                    <a:lstStyle/>
                    <a:p>
                      <a:r>
                        <a:rPr lang="en-US" dirty="0"/>
                        <a:t>Anomaly Detection in Financial Time Series Data of Technology Companies Using LSTMs</a:t>
                      </a:r>
                    </a:p>
                  </a:txBody>
                  <a:tcPr/>
                </a:tc>
                <a:tc>
                  <a:txBody>
                    <a:bodyPr/>
                    <a:lstStyle/>
                    <a:p>
                      <a:r>
                        <a:rPr lang="en-US" dirty="0"/>
                        <a:t>Applies Long Short-Term Memory (LSTM) networks for anomaly detection in financial time series data of technology companies, potentially including FANG companies.</a:t>
                      </a:r>
                    </a:p>
                  </a:txBody>
                  <a:tcPr/>
                </a:tc>
                <a:extLst>
                  <a:ext uri="{0D108BD9-81ED-4DB2-BD59-A6C34878D82A}">
                    <a16:rowId xmlns:a16="http://schemas.microsoft.com/office/drawing/2014/main" val="3232435192"/>
                  </a:ext>
                </a:extLst>
              </a:tr>
              <a:tr h="1335384">
                <a:tc>
                  <a:txBody>
                    <a:bodyPr/>
                    <a:lstStyle/>
                    <a:p>
                      <a:r>
                        <a:rPr lang="en-US" dirty="0"/>
                        <a:t>Zhang, Y., Li, Z., &amp; Wang, C.	</a:t>
                      </a:r>
                    </a:p>
                  </a:txBody>
                  <a:tcPr/>
                </a:tc>
                <a:tc>
                  <a:txBody>
                    <a:bodyPr/>
                    <a:lstStyle/>
                    <a:p>
                      <a:r>
                        <a:rPr lang="en-US" dirty="0"/>
                        <a:t>2020</a:t>
                      </a:r>
                    </a:p>
                  </a:txBody>
                  <a:tcPr/>
                </a:tc>
                <a:tc>
                  <a:txBody>
                    <a:bodyPr/>
                    <a:lstStyle/>
                    <a:p>
                      <a:r>
                        <a:rPr lang="en-US" dirty="0"/>
                        <a:t>Financial Anomaly Detection for Listed Companies Based on Isolation Forest and Improved K-Nearest Neighbors</a:t>
                      </a:r>
                    </a:p>
                  </a:txBody>
                  <a:tcPr/>
                </a:tc>
                <a:tc>
                  <a:txBody>
                    <a:bodyPr/>
                    <a:lstStyle/>
                    <a:p>
                      <a:r>
                        <a:rPr lang="en-US" dirty="0"/>
                        <a:t>Develops a hybrid approach using Isolation Forest and improved K-Nearest Neighbors for anomaly detection in financial data of listed companies, potentially applicable to FANG companies.</a:t>
                      </a:r>
                    </a:p>
                  </a:txBody>
                  <a:tcPr/>
                </a:tc>
                <a:extLst>
                  <a:ext uri="{0D108BD9-81ED-4DB2-BD59-A6C34878D82A}">
                    <a16:rowId xmlns:a16="http://schemas.microsoft.com/office/drawing/2014/main" val="2597589695"/>
                  </a:ext>
                </a:extLst>
              </a:tr>
              <a:tr h="948754">
                <a:tc>
                  <a:txBody>
                    <a:bodyPr/>
                    <a:lstStyle/>
                    <a:p>
                      <a:r>
                        <a:rPr lang="en-US" dirty="0"/>
                        <a:t>Zhao, G., Wang, Y., &amp; Xue, Y.	</a:t>
                      </a:r>
                    </a:p>
                  </a:txBody>
                  <a:tcPr/>
                </a:tc>
                <a:tc>
                  <a:txBody>
                    <a:bodyPr/>
                    <a:lstStyle/>
                    <a:p>
                      <a:r>
                        <a:rPr lang="en-US" dirty="0"/>
                        <a:t>2019</a:t>
                      </a:r>
                    </a:p>
                  </a:txBody>
                  <a:tcPr/>
                </a:tc>
                <a:tc>
                  <a:txBody>
                    <a:bodyPr/>
                    <a:lstStyle/>
                    <a:p>
                      <a:r>
                        <a:rPr lang="en-US" dirty="0"/>
                        <a:t>Financial Ratio Anomaly Detection Based on Deep Belief Networks</a:t>
                      </a:r>
                    </a:p>
                  </a:txBody>
                  <a:tcPr/>
                </a:tc>
                <a:tc>
                  <a:txBody>
                    <a:bodyPr/>
                    <a:lstStyle/>
                    <a:p>
                      <a:r>
                        <a:rPr lang="en-US" dirty="0"/>
                        <a:t>Explores Deep Belief Networks for anomaly detection in financial ratios, which can be used for companies like FANG.</a:t>
                      </a:r>
                    </a:p>
                  </a:txBody>
                  <a:tcPr/>
                </a:tc>
                <a:extLst>
                  <a:ext uri="{0D108BD9-81ED-4DB2-BD59-A6C34878D82A}">
                    <a16:rowId xmlns:a16="http://schemas.microsoft.com/office/drawing/2014/main" val="1150699314"/>
                  </a:ext>
                </a:extLst>
              </a:tr>
            </a:tbl>
          </a:graphicData>
        </a:graphic>
      </p:graphicFrame>
      <p:sp>
        <p:nvSpPr>
          <p:cNvPr id="3" name="TextBox 2">
            <a:extLst>
              <a:ext uri="{FF2B5EF4-FFF2-40B4-BE49-F238E27FC236}">
                <a16:creationId xmlns:a16="http://schemas.microsoft.com/office/drawing/2014/main" id="{FBE80D2A-45F6-2A91-8832-2C17DB076F22}"/>
              </a:ext>
            </a:extLst>
          </p:cNvPr>
          <p:cNvSpPr txBox="1"/>
          <p:nvPr/>
        </p:nvSpPr>
        <p:spPr>
          <a:xfrm>
            <a:off x="369869" y="103414"/>
            <a:ext cx="8322067" cy="923330"/>
          </a:xfrm>
          <a:prstGeom prst="rect">
            <a:avLst/>
          </a:prstGeom>
          <a:noFill/>
        </p:spPr>
        <p:txBody>
          <a:bodyPr wrap="square" rtlCol="0">
            <a:spAutoFit/>
          </a:bodyPr>
          <a:lstStyle/>
          <a:p>
            <a:r>
              <a:rPr lang="en-US" sz="5400" dirty="0">
                <a:solidFill>
                  <a:schemeClr val="bg1"/>
                </a:solidFill>
              </a:rPr>
              <a:t>		Literature Survey :</a:t>
            </a:r>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666994"/>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Isolation Forest and CutOff Detecting on Data</a:t>
            </a:r>
            <a:endParaRPr lang="en-US" sz="4374" dirty="0"/>
          </a:p>
        </p:txBody>
      </p:sp>
      <p:sp>
        <p:nvSpPr>
          <p:cNvPr id="5" name="Text 2"/>
          <p:cNvSpPr/>
          <p:nvPr/>
        </p:nvSpPr>
        <p:spPr>
          <a:xfrm>
            <a:off x="1760220" y="3588901"/>
            <a:ext cx="5283994"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An Isolation Forest is an unsupervised learning algorithm that identifies anomalies in a dataset. It does this by isolating the anomalies in the data, which makes it suitable for detecting financial market anomalies.</a:t>
            </a:r>
            <a:endParaRPr lang="en-US" sz="1750" dirty="0"/>
          </a:p>
        </p:txBody>
      </p:sp>
      <p:pic>
        <p:nvPicPr>
          <p:cNvPr id="6" name="Image 1" descr="preencoded.png"/>
          <p:cNvPicPr>
            <a:picLocks noChangeAspect="1"/>
          </p:cNvPicPr>
          <p:nvPr/>
        </p:nvPicPr>
        <p:blipFill>
          <a:blip r:embed="rId4"/>
          <a:stretch>
            <a:fillRect/>
          </a:stretch>
        </p:blipFill>
        <p:spPr>
          <a:xfrm>
            <a:off x="7593806" y="3638907"/>
            <a:ext cx="5283994" cy="26736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1264</Words>
  <Application>Microsoft Office PowerPoint</Application>
  <PresentationFormat>Custom</PresentationFormat>
  <Paragraphs>136</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Dela Gothic One</vt:lpstr>
      <vt:lpstr>DM Sans</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MADHAV KUMAR</cp:lastModifiedBy>
  <cp:revision>7</cp:revision>
  <dcterms:created xsi:type="dcterms:W3CDTF">2024-03-04T10:59:38Z</dcterms:created>
  <dcterms:modified xsi:type="dcterms:W3CDTF">2024-04-01T04:56:21Z</dcterms:modified>
</cp:coreProperties>
</file>